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0" r:id="rId5"/>
    <p:sldMasterId id="2147483671" r:id="rId6"/>
  </p:sldMasterIdLst>
  <p:notesMasterIdLst>
    <p:notesMasterId r:id="rId7"/>
  </p:notesMasterIdLst>
  <p:sldIdLst>
    <p:sldId id="256" r:id="rId8"/>
    <p:sldId id="257" r:id="rId9"/>
    <p:sldId id="258" r:id="rId10"/>
    <p:sldId id="259" r:id="rId11"/>
    <p:sldId id="260" r:id="rId12"/>
    <p:sldId id="261" r:id="rId13"/>
    <p:sldId id="262" r:id="rId14"/>
    <p:sldId id="263" r:id="rId15"/>
  </p:sldIdLst>
  <p:sldSz cy="10058400" cx="7772400"/>
  <p:notesSz cx="6858000" cy="9144000"/>
  <p:embeddedFontLst>
    <p:embeddedFont>
      <p:font typeface="Halant"/>
      <p:regular r:id="rId16"/>
      <p:bold r:id="rId17"/>
    </p:embeddedFont>
    <p:embeddedFont>
      <p:font typeface="Inter"/>
      <p:regular r:id="rId18"/>
      <p:bold r:id="rId19"/>
      <p:italic r:id="rId20"/>
      <p:boldItalic r:id="rId2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A4A3A4"/>
          </p15:clr>
        </p15:guide>
        <p15:guide id="2" pos="244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22796FBE-D042-484C-9460-A583E86FA4B8}">
  <a:tblStyle styleId="{22796FBE-D042-484C-9460-A583E86FA4B8}"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Inter-italic.fntdata"/><Relationship Id="rId11" Type="http://schemas.openxmlformats.org/officeDocument/2006/relationships/slide" Target="slides/slide4.xml"/><Relationship Id="rId10" Type="http://schemas.openxmlformats.org/officeDocument/2006/relationships/slide" Target="slides/slide3.xml"/><Relationship Id="rId21" Type="http://schemas.openxmlformats.org/officeDocument/2006/relationships/font" Target="fonts/Inter-boldItalic.fntdata"/><Relationship Id="rId13" Type="http://schemas.openxmlformats.org/officeDocument/2006/relationships/slide" Target="slides/slide6.xml"/><Relationship Id="rId12" Type="http://schemas.openxmlformats.org/officeDocument/2006/relationships/slide" Target="slides/slide5.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slide" Target="slides/slide8.xml"/><Relationship Id="rId14" Type="http://schemas.openxmlformats.org/officeDocument/2006/relationships/slide" Target="slides/slide7.xml"/><Relationship Id="rId17" Type="http://schemas.openxmlformats.org/officeDocument/2006/relationships/font" Target="fonts/Halant-bold.fntdata"/><Relationship Id="rId16" Type="http://schemas.openxmlformats.org/officeDocument/2006/relationships/font" Target="fonts/Halant-regular.fntdata"/><Relationship Id="rId5" Type="http://schemas.openxmlformats.org/officeDocument/2006/relationships/slideMaster" Target="slideMasters/slideMaster1.xml"/><Relationship Id="rId19" Type="http://schemas.openxmlformats.org/officeDocument/2006/relationships/font" Target="fonts/Inter-bold.fntdata"/><Relationship Id="rId6" Type="http://schemas.openxmlformats.org/officeDocument/2006/relationships/slideMaster" Target="slideMasters/slideMaster2.xml"/><Relationship Id="rId18" Type="http://schemas.openxmlformats.org/officeDocument/2006/relationships/font" Target="fonts/Inter-regular.fntdata"/><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g35187f43191_1_3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7" name="Google Shape;97;g35187f43191_1_3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6" name="Shape 106"/>
        <p:cNvGrpSpPr/>
        <p:nvPr/>
      </p:nvGrpSpPr>
      <p:grpSpPr>
        <a:xfrm>
          <a:off x="0" y="0"/>
          <a:ext cx="0" cy="0"/>
          <a:chOff x="0" y="0"/>
          <a:chExt cx="0" cy="0"/>
        </a:xfrm>
      </p:grpSpPr>
      <p:sp>
        <p:nvSpPr>
          <p:cNvPr id="107" name="Google Shape;107;g354f08ca14e_0_56: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8" name="Google Shape;108;g354f08ca14e_0_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g354f08ca14e_0_113: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354f08ca14e_0_1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6" name="Shape 126"/>
        <p:cNvGrpSpPr/>
        <p:nvPr/>
      </p:nvGrpSpPr>
      <p:grpSpPr>
        <a:xfrm>
          <a:off x="0" y="0"/>
          <a:ext cx="0" cy="0"/>
          <a:chOff x="0" y="0"/>
          <a:chExt cx="0" cy="0"/>
        </a:xfrm>
      </p:grpSpPr>
      <p:sp>
        <p:nvSpPr>
          <p:cNvPr id="127" name="Google Shape;127;g352f25c32c8_0_3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28" name="Google Shape;128;g352f25c32c8_0_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52c3887dc1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52c3887dc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9" name="Shape 149"/>
        <p:cNvGrpSpPr/>
        <p:nvPr/>
      </p:nvGrpSpPr>
      <p:grpSpPr>
        <a:xfrm>
          <a:off x="0" y="0"/>
          <a:ext cx="0" cy="0"/>
          <a:chOff x="0" y="0"/>
          <a:chExt cx="0" cy="0"/>
        </a:xfrm>
      </p:grpSpPr>
      <p:sp>
        <p:nvSpPr>
          <p:cNvPr id="150" name="Google Shape;150;g3536254e92b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51" name="Google Shape;151;g3536254e92b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0" name="Shape 160"/>
        <p:cNvGrpSpPr/>
        <p:nvPr/>
      </p:nvGrpSpPr>
      <p:grpSpPr>
        <a:xfrm>
          <a:off x="0" y="0"/>
          <a:ext cx="0" cy="0"/>
          <a:chOff x="0" y="0"/>
          <a:chExt cx="0" cy="0"/>
        </a:xfrm>
      </p:grpSpPr>
      <p:sp>
        <p:nvSpPr>
          <p:cNvPr id="161" name="Google Shape;161;g352f25c32c8_0_19: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62" name="Google Shape;162;g352f25c32c8_0_1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2" name="Shape 172"/>
        <p:cNvGrpSpPr/>
        <p:nvPr/>
      </p:nvGrpSpPr>
      <p:grpSpPr>
        <a:xfrm>
          <a:off x="0" y="0"/>
          <a:ext cx="0" cy="0"/>
          <a:chOff x="0" y="0"/>
          <a:chExt cx="0" cy="0"/>
        </a:xfrm>
      </p:grpSpPr>
      <p:sp>
        <p:nvSpPr>
          <p:cNvPr id="173" name="Google Shape;173;g352f25c32c8_0_3: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74" name="Google Shape;174;g352f25c32c8_0_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54" name="Shape 54"/>
        <p:cNvGrpSpPr/>
        <p:nvPr/>
      </p:nvGrpSpPr>
      <p:grpSpPr>
        <a:xfrm>
          <a:off x="0" y="0"/>
          <a:ext cx="0" cy="0"/>
          <a:chOff x="0" y="0"/>
          <a:chExt cx="0" cy="0"/>
        </a:xfrm>
      </p:grpSpPr>
      <p:sp>
        <p:nvSpPr>
          <p:cNvPr id="55" name="Google Shape;55;p14"/>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56" name="Google Shape;56;p14"/>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57" name="Google Shape;57;p1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58" name="Shape 58"/>
        <p:cNvGrpSpPr/>
        <p:nvPr/>
      </p:nvGrpSpPr>
      <p:grpSpPr>
        <a:xfrm>
          <a:off x="0" y="0"/>
          <a:ext cx="0" cy="0"/>
          <a:chOff x="0" y="0"/>
          <a:chExt cx="0" cy="0"/>
        </a:xfrm>
      </p:grpSpPr>
      <p:sp>
        <p:nvSpPr>
          <p:cNvPr id="59" name="Google Shape;59;p15"/>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60" name="Google Shape;60;p1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61" name="Shape 61"/>
        <p:cNvGrpSpPr/>
        <p:nvPr/>
      </p:nvGrpSpPr>
      <p:grpSpPr>
        <a:xfrm>
          <a:off x="0" y="0"/>
          <a:ext cx="0" cy="0"/>
          <a:chOff x="0" y="0"/>
          <a:chExt cx="0" cy="0"/>
        </a:xfrm>
      </p:grpSpPr>
      <p:sp>
        <p:nvSpPr>
          <p:cNvPr id="62" name="Google Shape;62;p1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63" name="Google Shape;63;p16"/>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64" name="Google Shape;64;p1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65" name="Shape 65"/>
        <p:cNvGrpSpPr/>
        <p:nvPr/>
      </p:nvGrpSpPr>
      <p:grpSpPr>
        <a:xfrm>
          <a:off x="0" y="0"/>
          <a:ext cx="0" cy="0"/>
          <a:chOff x="0" y="0"/>
          <a:chExt cx="0" cy="0"/>
        </a:xfrm>
      </p:grpSpPr>
      <p:sp>
        <p:nvSpPr>
          <p:cNvPr id="66" name="Google Shape;66;p17"/>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67" name="Google Shape;67;p17"/>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68" name="Google Shape;68;p17"/>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69" name="Google Shape;69;p1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70" name="Shape 70"/>
        <p:cNvGrpSpPr/>
        <p:nvPr/>
      </p:nvGrpSpPr>
      <p:grpSpPr>
        <a:xfrm>
          <a:off x="0" y="0"/>
          <a:ext cx="0" cy="0"/>
          <a:chOff x="0" y="0"/>
          <a:chExt cx="0" cy="0"/>
        </a:xfrm>
      </p:grpSpPr>
      <p:sp>
        <p:nvSpPr>
          <p:cNvPr id="71" name="Google Shape;71;p18"/>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72" name="Google Shape;72;p1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73" name="Shape 73"/>
        <p:cNvGrpSpPr/>
        <p:nvPr/>
      </p:nvGrpSpPr>
      <p:grpSpPr>
        <a:xfrm>
          <a:off x="0" y="0"/>
          <a:ext cx="0" cy="0"/>
          <a:chOff x="0" y="0"/>
          <a:chExt cx="0" cy="0"/>
        </a:xfrm>
      </p:grpSpPr>
      <p:sp>
        <p:nvSpPr>
          <p:cNvPr id="74" name="Google Shape;74;p19"/>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75" name="Google Shape;75;p19"/>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76" name="Google Shape;76;p1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77" name="Shape 77"/>
        <p:cNvGrpSpPr/>
        <p:nvPr/>
      </p:nvGrpSpPr>
      <p:grpSpPr>
        <a:xfrm>
          <a:off x="0" y="0"/>
          <a:ext cx="0" cy="0"/>
          <a:chOff x="0" y="0"/>
          <a:chExt cx="0" cy="0"/>
        </a:xfrm>
      </p:grpSpPr>
      <p:sp>
        <p:nvSpPr>
          <p:cNvPr id="78" name="Google Shape;78;p20"/>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79" name="Google Shape;79;p2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80" name="Shape 80"/>
        <p:cNvGrpSpPr/>
        <p:nvPr/>
      </p:nvGrpSpPr>
      <p:grpSpPr>
        <a:xfrm>
          <a:off x="0" y="0"/>
          <a:ext cx="0" cy="0"/>
          <a:chOff x="0" y="0"/>
          <a:chExt cx="0" cy="0"/>
        </a:xfrm>
      </p:grpSpPr>
      <p:sp>
        <p:nvSpPr>
          <p:cNvPr id="81" name="Google Shape;81;p21"/>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p21"/>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83" name="Google Shape;83;p21"/>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84" name="Google Shape;84;p21"/>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85" name="Google Shape;85;p2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86" name="Shape 86"/>
        <p:cNvGrpSpPr/>
        <p:nvPr/>
      </p:nvGrpSpPr>
      <p:grpSpPr>
        <a:xfrm>
          <a:off x="0" y="0"/>
          <a:ext cx="0" cy="0"/>
          <a:chOff x="0" y="0"/>
          <a:chExt cx="0" cy="0"/>
        </a:xfrm>
      </p:grpSpPr>
      <p:sp>
        <p:nvSpPr>
          <p:cNvPr id="87" name="Google Shape;87;p22"/>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88" name="Google Shape;88;p2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89" name="Shape 89"/>
        <p:cNvGrpSpPr/>
        <p:nvPr/>
      </p:nvGrpSpPr>
      <p:grpSpPr>
        <a:xfrm>
          <a:off x="0" y="0"/>
          <a:ext cx="0" cy="0"/>
          <a:chOff x="0" y="0"/>
          <a:chExt cx="0" cy="0"/>
        </a:xfrm>
      </p:grpSpPr>
      <p:sp>
        <p:nvSpPr>
          <p:cNvPr id="90" name="Google Shape;90;p23"/>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91" name="Google Shape;91;p23"/>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92" name="Google Shape;92;p2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93" name="Shape 93"/>
        <p:cNvGrpSpPr/>
        <p:nvPr/>
      </p:nvGrpSpPr>
      <p:grpSpPr>
        <a:xfrm>
          <a:off x="0" y="0"/>
          <a:ext cx="0" cy="0"/>
          <a:chOff x="0" y="0"/>
          <a:chExt cx="0" cy="0"/>
        </a:xfrm>
      </p:grpSpPr>
      <p:sp>
        <p:nvSpPr>
          <p:cNvPr id="94" name="Google Shape;94;p2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11" Type="http://schemas.openxmlformats.org/officeDocument/2006/relationships/slideLayout" Target="../slideLayouts/slideLayout22.xml"/><Relationship Id="rId10" Type="http://schemas.openxmlformats.org/officeDocument/2006/relationships/slideLayout" Target="../slideLayouts/slideLayout21.xml"/><Relationship Id="rId12" Type="http://schemas.openxmlformats.org/officeDocument/2006/relationships/theme" Target="../theme/theme1.xml"/><Relationship Id="rId9" Type="http://schemas.openxmlformats.org/officeDocument/2006/relationships/slideLayout" Target="../slideLayouts/slideLayout20.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7201589" y="9119180"/>
            <a:ext cx="466200" cy="7698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0" name="Shape 50"/>
        <p:cNvGrpSpPr/>
        <p:nvPr/>
      </p:nvGrpSpPr>
      <p:grpSpPr>
        <a:xfrm>
          <a:off x="0" y="0"/>
          <a:ext cx="0" cy="0"/>
          <a:chOff x="0" y="0"/>
          <a:chExt cx="0" cy="0"/>
        </a:xfrm>
      </p:grpSpPr>
      <p:sp>
        <p:nvSpPr>
          <p:cNvPr id="51" name="Google Shape;51;p13"/>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52" name="Google Shape;52;p13"/>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53" name="Google Shape;53;p13"/>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hyperlink" Target="https://www.youtube.com/watch?v=aMCDikASE4o"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hyperlink" Target="https://www.youtube.com/live/skVNMHSROBs?feature=shared&amp;t=3064"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4.xml"/><Relationship Id="rId3" Type="http://schemas.openxmlformats.org/officeDocument/2006/relationships/image" Target="../media/image1.png"/><Relationship Id="rId4" Type="http://schemas.openxmlformats.org/officeDocument/2006/relationships/image" Target="../media/image2.png"/><Relationship Id="rId5" Type="http://schemas.openxmlformats.org/officeDocument/2006/relationships/hyperlink" Target="https://www.archives.gov/founding-docs/bill-of-rights" TargetMode="External"/><Relationship Id="rId6" Type="http://schemas.openxmlformats.org/officeDocument/2006/relationships/hyperlink" Target="https://www.archives.gov/founding-docs/bill-of-rights/what-does-it-say" TargetMode="External"/><Relationship Id="rId7" Type="http://schemas.openxmlformats.org/officeDocument/2006/relationships/hyperlink" Target="https://www.archives.gov/founding-docs/more-perfect-union"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5.xml"/><Relationship Id="rId3" Type="http://schemas.openxmlformats.org/officeDocument/2006/relationships/image" Target="../media/image1.png"/><Relationship Id="rId4" Type="http://schemas.openxmlformats.org/officeDocument/2006/relationships/image" Target="../media/image2.png"/><Relationship Id="rId5" Type="http://schemas.openxmlformats.org/officeDocument/2006/relationships/hyperlink" Target="https://www.archives.gov/founding-docs/bill-of-rights/how-was-it-made" TargetMode="External"/><Relationship Id="rId6" Type="http://schemas.openxmlformats.org/officeDocument/2006/relationships/hyperlink" Target="https://www.archives.gov/founding-docs/bill-of-rights-transcript" TargetMode="External"/><Relationship Id="rId7" Type="http://schemas.openxmlformats.org/officeDocument/2006/relationships/hyperlink" Target="https://founders.archives.gov/documents/Washington/05-06-02-0176"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6.xml"/><Relationship Id="rId3" Type="http://schemas.openxmlformats.org/officeDocument/2006/relationships/image" Target="../media/image1.png"/><Relationship Id="rId4" Type="http://schemas.openxmlformats.org/officeDocument/2006/relationships/image" Target="../media/image2.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7.xml"/><Relationship Id="rId3" Type="http://schemas.openxmlformats.org/officeDocument/2006/relationships/image" Target="../media/image1.png"/><Relationship Id="rId4" Type="http://schemas.openxmlformats.org/officeDocument/2006/relationships/image" Target="../media/image2.png"/><Relationship Id="rId5" Type="http://schemas.openxmlformats.org/officeDocument/2006/relationships/hyperlink" Target="https://www.archives.gov/founding-docs/bill-of-rights" TargetMode="External"/><Relationship Id="rId6" Type="http://schemas.openxmlformats.org/officeDocument/2006/relationships/hyperlink" Target="https://www.archives.gov/founding-docs/bill-of-rights/what-does-it-say" TargetMode="External"/><Relationship Id="rId7" Type="http://schemas.openxmlformats.org/officeDocument/2006/relationships/hyperlink" Target="https://www.archives.gov/founding-docs/more-perfect-union"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8.xml"/><Relationship Id="rId3" Type="http://schemas.openxmlformats.org/officeDocument/2006/relationships/image" Target="../media/image1.png"/><Relationship Id="rId4" Type="http://schemas.openxmlformats.org/officeDocument/2006/relationships/image" Target="../media/image2.png"/><Relationship Id="rId5" Type="http://schemas.openxmlformats.org/officeDocument/2006/relationships/hyperlink" Target="https://www.archives.gov/founding-docs/bill-of-rights/how-was-it-made" TargetMode="External"/><Relationship Id="rId6" Type="http://schemas.openxmlformats.org/officeDocument/2006/relationships/hyperlink" Target="https://www.archives.gov/founding-docs/bill-of-rights-transcript" TargetMode="External"/><Relationship Id="rId7" Type="http://schemas.openxmlformats.org/officeDocument/2006/relationships/hyperlink" Target="https://founders.archives.gov/documents/Washington/05-06-02-0176"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8" name="Shape 98"/>
        <p:cNvGrpSpPr/>
        <p:nvPr/>
      </p:nvGrpSpPr>
      <p:grpSpPr>
        <a:xfrm>
          <a:off x="0" y="0"/>
          <a:ext cx="0" cy="0"/>
          <a:chOff x="0" y="0"/>
          <a:chExt cx="0" cy="0"/>
        </a:xfrm>
      </p:grpSpPr>
      <p:sp>
        <p:nvSpPr>
          <p:cNvPr id="99" name="Google Shape;99;p25"/>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Guided Notes: Ratification Debates</a:t>
            </a:r>
            <a:endParaRPr sz="1900">
              <a:solidFill>
                <a:schemeClr val="dk1"/>
              </a:solidFill>
              <a:latin typeface="Halant"/>
              <a:ea typeface="Halant"/>
              <a:cs typeface="Halant"/>
              <a:sym typeface="Halant"/>
            </a:endParaRPr>
          </a:p>
        </p:txBody>
      </p:sp>
      <p:pic>
        <p:nvPicPr>
          <p:cNvPr id="100" name="Google Shape;100;p25"/>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01" name="Google Shape;101;p2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02" name="Google Shape;102;p2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03" name="Google Shape;103;p25"/>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04" name="Google Shape;104;p25"/>
          <p:cNvSpPr txBox="1"/>
          <p:nvPr/>
        </p:nvSpPr>
        <p:spPr>
          <a:xfrm>
            <a:off x="594300" y="807697"/>
            <a:ext cx="6583800" cy="9234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Complete the handout while following along with the teacher’s presentation of notes and videos. Video transcripts can be viewed on worksheet pages 2-3.</a:t>
            </a:r>
            <a:endParaRPr sz="1200">
              <a:solidFill>
                <a:schemeClr val="dk1"/>
              </a:solidFill>
              <a:latin typeface="Inter"/>
              <a:ea typeface="Inter"/>
              <a:cs typeface="Inter"/>
              <a:sym typeface="Inter"/>
            </a:endParaRPr>
          </a:p>
        </p:txBody>
      </p:sp>
      <p:sp>
        <p:nvSpPr>
          <p:cNvPr id="105" name="Google Shape;105;p25"/>
          <p:cNvSpPr txBox="1"/>
          <p:nvPr/>
        </p:nvSpPr>
        <p:spPr>
          <a:xfrm>
            <a:off x="594300" y="1731100"/>
            <a:ext cx="6583800" cy="7617000"/>
          </a:xfrm>
          <a:prstGeom prst="rect">
            <a:avLst/>
          </a:prstGeom>
          <a:noFill/>
          <a:ln>
            <a:noFill/>
          </a:ln>
        </p:spPr>
        <p:txBody>
          <a:bodyPr anchorCtr="0" anchor="t" bIns="91425" lIns="91425" spcFirstLastPara="1" rIns="91425" wrap="square" tIns="91425">
            <a:noAutofit/>
          </a:bodyPr>
          <a:lstStyle/>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2) Why did Anti-Federalists oppose the new constitution?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2) Why do you think a Bill of Rights made some more comfortable with the idea of the new constitution?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3) Video: The Bill of Rights</a:t>
            </a:r>
            <a:endParaRPr sz="1100">
              <a:solidFill>
                <a:schemeClr val="dk1"/>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Why did the founders wish to strengthen the federal government through the new constitution?</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What did anti-federalists fear about strengthening the central government?</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Why did the federalists oppose the immediate addition of the </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4) Why did Northern and Southern leaders leaders disagree on where the new capital should be located?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4) What compromise did they meet about the capital’s location?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120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5) Video: The Residence Act of 1790</a:t>
            </a:r>
            <a:endParaRPr sz="1100">
              <a:solidFill>
                <a:schemeClr val="dk1"/>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What did the Residence Act proclaim?</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How large was the new capital?</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How was President Washington involved in the construction of the new city?</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Who built it?</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9" name="Shape 109"/>
        <p:cNvGrpSpPr/>
        <p:nvPr/>
      </p:nvGrpSpPr>
      <p:grpSpPr>
        <a:xfrm>
          <a:off x="0" y="0"/>
          <a:ext cx="0" cy="0"/>
          <a:chOff x="0" y="0"/>
          <a:chExt cx="0" cy="0"/>
        </a:xfrm>
      </p:grpSpPr>
      <p:pic>
        <p:nvPicPr>
          <p:cNvPr id="110" name="Google Shape;110;p26"/>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11" name="Google Shape;111;p2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12" name="Google Shape;112;p2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13" name="Google Shape;113;p26"/>
          <p:cNvGraphicFramePr/>
          <p:nvPr/>
        </p:nvGraphicFramePr>
        <p:xfrm>
          <a:off x="377766" y="1623067"/>
          <a:ext cx="3000000" cy="3000000"/>
        </p:xfrm>
        <a:graphic>
          <a:graphicData uri="http://schemas.openxmlformats.org/drawingml/2006/table">
            <a:tbl>
              <a:tblPr>
                <a:noFill/>
                <a:tableStyleId>{22796FBE-D042-484C-9460-A583E86FA4B8}</a:tableStyleId>
              </a:tblPr>
              <a:tblGrid>
                <a:gridCol w="7073075"/>
              </a:tblGrid>
              <a:tr h="431125">
                <a:tc>
                  <a:txBody>
                    <a:bodyPr/>
                    <a:lstStyle/>
                    <a:p>
                      <a:pPr indent="0" lvl="0" marL="0" rtl="0" algn="l">
                        <a:spcBef>
                          <a:spcPts val="0"/>
                        </a:spcBef>
                        <a:spcAft>
                          <a:spcPts val="0"/>
                        </a:spcAft>
                        <a:buNone/>
                      </a:pPr>
                      <a:r>
                        <a:rPr b="1" lang="en" sz="1150" u="sng">
                          <a:solidFill>
                            <a:schemeClr val="hlink"/>
                          </a:solidFill>
                          <a:latin typeface="Halant"/>
                          <a:ea typeface="Halant"/>
                          <a:cs typeface="Halant"/>
                          <a:sym typeface="Halant"/>
                          <a:hlinkClick r:id="rId4"/>
                        </a:rPr>
                        <a:t>Video Transcript:</a:t>
                      </a:r>
                      <a:r>
                        <a:rPr b="1" lang="en" sz="1150">
                          <a:latin typeface="Halant"/>
                          <a:ea typeface="Halant"/>
                          <a:cs typeface="Halant"/>
                          <a:sym typeface="Halant"/>
                        </a:rPr>
                        <a:t> </a:t>
                      </a:r>
                      <a:endParaRPr sz="1150">
                        <a:latin typeface="Halant"/>
                        <a:ea typeface="Halant"/>
                        <a:cs typeface="Halant"/>
                        <a:sym typeface="Halant"/>
                      </a:endParaRPr>
                    </a:p>
                    <a:p>
                      <a:pPr indent="0" lvl="0" marL="0" marR="165100" rtl="0" algn="l">
                        <a:spcBef>
                          <a:spcPts val="0"/>
                        </a:spcBef>
                        <a:spcAft>
                          <a:spcPts val="0"/>
                        </a:spcAft>
                        <a:buClr>
                          <a:schemeClr val="dk1"/>
                        </a:buClr>
                        <a:buSzPts val="1100"/>
                        <a:buFont typeface="Arial"/>
                        <a:buNone/>
                      </a:pPr>
                      <a:r>
                        <a:rPr lang="en" sz="1150">
                          <a:solidFill>
                            <a:schemeClr val="dk1"/>
                          </a:solidFill>
                          <a:latin typeface="Inter"/>
                          <a:ea typeface="Inter"/>
                          <a:cs typeface="Inter"/>
                          <a:sym typeface="Inter"/>
                        </a:rPr>
                        <a:t>Take a moment to think about the US Constitution. What's the first thing that comes to mind? Freedom of speech? Protection from illegal searches? The right to keep and bear arms? These passages are cited so often that we can hardly imagine the document without them, but that's exactly what the writers of the Constitution did. The list of individual freedoms known as the Bill of Rights was not in the original text and wasn't added for another three years. So does this mean the founders didn't consider them? The answer goes back to the very origins of the Constitution itself. Even prior to the first shots of the American Revolution, the 13 colonies worked together through a provisional government called the Continental Congress. During the war in 1781, the Articles of Confederation were ratified as the first truly national government. But establishing a new nation would prove easier than running it. Congress had no power to make the states comply with their laws. When the national government proved unable to raise funds, enforce foreign treaties or suppress rebellions, it was clear reform was needed. So in May 1787, all the states, but Rhode Island sent delegates to Philadelphia for a constitutional convention. A majority of these delegates favored introducing a new national constitution to create a stronger federal government. Thanks to compromises on issues like state representation, taxation power, and how to elect the president. Their proposal gradually gained support, but the final text drafted in September still had to be approved by conventions held in the States. So over the next few months, ratification would be debated across the young nation. Among those who championed the new document, were leading statesman, Alexander Hamilton, James Madison, and John Jay. Together, they laid out eloquent, philosophical arguments for their positions in a series of 85 essays, now known as The Federalist Papers. But others felt the Constitution was overreaching and that more centralized authority would return the states to the sort of tyranny they had just escaped. These anti-federalists were especially worried by the text’s apparent lack of protections for individual liberties. As the conventions proceeded, many of these critics shifted from opposing the Constitution entirely to insisting on adding an explicit declaration of rights. So what was the Federalist problem with this idea? While their opponents accused them of despotism, wanting to maintain absolute power in the central government, their real motives were mostly practical. Changing the Constitution when it had already been ratified by some states could complicate the entire process. More importantly, Madison felt that people's rights were already guaranteed through the Democratic process while adding extra provisions risked misinterpretation. And some feared that creating an explicit list of things the government can't do would imply that it can do everything else. After the first five states ratified the Constitution quickly. The debate grew more intense. Massachusetts and several other states would only ratify if they could propose their own amendments for consideration. Leading Federalists recognized the need to compromise and promised to give them due regard. Once ratification by nine states finally brought the Constitution into legal force, they made good on their promise. During a meeting of the first United States Congress, Representative James Madison stood on the house floor to propose the very amendments he had previously believed to be unnecessary. After much debate and revision, first in the Congress and then in the states, 10 amendments were ratified on December 15th, 1791, over three years after the US Constitution had become law. Today, every sentence, word, and punctuation mark in the Bill of Rights is still considered fundamental to the freedoms Americans enjoy, even though the original framers left them out.</a:t>
                      </a:r>
                      <a:endParaRPr sz="1150">
                        <a:solidFill>
                          <a:schemeClr val="dk1"/>
                        </a:solidFill>
                        <a:latin typeface="Inter"/>
                        <a:ea typeface="Inter"/>
                        <a:cs typeface="Inter"/>
                        <a:sym typeface="Inter"/>
                      </a:endParaRPr>
                    </a:p>
                  </a:txBody>
                  <a:tcPr marT="91425" marB="91425" marR="91425" marL="121450"/>
                </a:tc>
              </a:tr>
            </a:tbl>
          </a:graphicData>
        </a:graphic>
      </p:graphicFrame>
      <p:sp>
        <p:nvSpPr>
          <p:cNvPr id="114" name="Google Shape;114;p26"/>
          <p:cNvSpPr txBox="1"/>
          <p:nvPr/>
        </p:nvSpPr>
        <p:spPr>
          <a:xfrm>
            <a:off x="455228" y="600343"/>
            <a:ext cx="6918300" cy="871200"/>
          </a:xfrm>
          <a:prstGeom prst="rect">
            <a:avLst/>
          </a:prstGeom>
          <a:noFill/>
          <a:ln>
            <a:noFill/>
          </a:ln>
        </p:spPr>
        <p:txBody>
          <a:bodyPr anchorCtr="0" anchor="t" bIns="116075" lIns="116075" spcFirstLastPara="1" rIns="116075" wrap="square" tIns="116075">
            <a:noAutofit/>
          </a:bodyPr>
          <a:lstStyle/>
          <a:p>
            <a:pPr indent="0" lvl="0" marL="0" rtl="0" algn="l">
              <a:spcBef>
                <a:spcPts val="0"/>
              </a:spcBef>
              <a:spcAft>
                <a:spcPts val="0"/>
              </a:spcAft>
              <a:buClr>
                <a:schemeClr val="dk1"/>
              </a:buClr>
              <a:buSzPts val="1100"/>
              <a:buFont typeface="Arial"/>
              <a:buNone/>
            </a:pPr>
            <a:r>
              <a:rPr b="1" lang="en" sz="1200">
                <a:solidFill>
                  <a:schemeClr val="dk1"/>
                </a:solidFill>
                <a:latin typeface="Halant"/>
                <a:ea typeface="Halant"/>
                <a:cs typeface="Halant"/>
                <a:sym typeface="Halant"/>
              </a:rPr>
              <a:t>TED-Ed</a:t>
            </a:r>
            <a:endParaRPr b="1" sz="1200">
              <a:solidFill>
                <a:schemeClr val="dk1"/>
              </a:solidFill>
              <a:latin typeface="Halant"/>
              <a:ea typeface="Halant"/>
              <a:cs typeface="Halant"/>
              <a:sym typeface="Halant"/>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TED is an organization that “</a:t>
            </a:r>
            <a:r>
              <a:rPr lang="en" sz="1200">
                <a:solidFill>
                  <a:srgbClr val="333333"/>
                </a:solidFill>
                <a:latin typeface="Inter"/>
                <a:ea typeface="Inter"/>
                <a:cs typeface="Inter"/>
                <a:sym typeface="Inter"/>
              </a:rPr>
              <a:t>believes passionately that ideas have the power to change attitudes, lives, and ultimately, the world.” TED-Ed is an initiative by TED that seeks to support teachers and students as they learn about the power of ideas.</a:t>
            </a:r>
            <a:endParaRPr sz="1200">
              <a:solidFill>
                <a:schemeClr val="dk1"/>
              </a:solidFill>
              <a:highlight>
                <a:schemeClr val="accent1"/>
              </a:highlight>
              <a:latin typeface="Inter"/>
              <a:ea typeface="Inter"/>
              <a:cs typeface="Inter"/>
              <a:sym typeface="Inter"/>
            </a:endParaRPr>
          </a:p>
        </p:txBody>
      </p:sp>
      <p:sp>
        <p:nvSpPr>
          <p:cNvPr id="115" name="Google Shape;115;p26"/>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Why Wasn’t the Bill of Rights Originally in the U.S. Constitution?</a:t>
            </a:r>
            <a:endParaRPr sz="1900">
              <a:solidFill>
                <a:schemeClr val="dk1"/>
              </a:solidFill>
              <a:latin typeface="Halant"/>
              <a:ea typeface="Halant"/>
              <a:cs typeface="Halant"/>
              <a:sym typeface="Halant"/>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9" name="Shape 119"/>
        <p:cNvGrpSpPr/>
        <p:nvPr/>
      </p:nvGrpSpPr>
      <p:grpSpPr>
        <a:xfrm>
          <a:off x="0" y="0"/>
          <a:ext cx="0" cy="0"/>
          <a:chOff x="0" y="0"/>
          <a:chExt cx="0" cy="0"/>
        </a:xfrm>
      </p:grpSpPr>
      <p:pic>
        <p:nvPicPr>
          <p:cNvPr id="120" name="Google Shape;120;p27"/>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21" name="Google Shape;121;p2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22" name="Google Shape;122;p2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23" name="Google Shape;123;p27"/>
          <p:cNvGraphicFramePr/>
          <p:nvPr/>
        </p:nvGraphicFramePr>
        <p:xfrm>
          <a:off x="333466" y="1394467"/>
          <a:ext cx="3000000" cy="3000000"/>
        </p:xfrm>
        <a:graphic>
          <a:graphicData uri="http://schemas.openxmlformats.org/drawingml/2006/table">
            <a:tbl>
              <a:tblPr>
                <a:noFill/>
                <a:tableStyleId>{22796FBE-D042-484C-9460-A583E86FA4B8}</a:tableStyleId>
              </a:tblPr>
              <a:tblGrid>
                <a:gridCol w="7095200"/>
              </a:tblGrid>
              <a:tr h="431125">
                <a:tc>
                  <a:txBody>
                    <a:bodyPr/>
                    <a:lstStyle/>
                    <a:p>
                      <a:pPr indent="0" lvl="0" marL="0" rtl="0" algn="l">
                        <a:spcBef>
                          <a:spcPts val="0"/>
                        </a:spcBef>
                        <a:spcAft>
                          <a:spcPts val="0"/>
                        </a:spcAft>
                        <a:buNone/>
                      </a:pPr>
                      <a:r>
                        <a:rPr b="1" lang="en" sz="1100" u="sng">
                          <a:solidFill>
                            <a:schemeClr val="hlink"/>
                          </a:solidFill>
                          <a:latin typeface="Halant"/>
                          <a:ea typeface="Halant"/>
                          <a:cs typeface="Halant"/>
                          <a:sym typeface="Halant"/>
                          <a:hlinkClick r:id="rId4"/>
                        </a:rPr>
                        <a:t>Video Transcript:</a:t>
                      </a:r>
                      <a:r>
                        <a:rPr b="1" lang="en" sz="1100">
                          <a:latin typeface="Halant"/>
                          <a:ea typeface="Halant"/>
                          <a:cs typeface="Halant"/>
                          <a:sym typeface="Halant"/>
                        </a:rPr>
                        <a:t> </a:t>
                      </a:r>
                      <a:r>
                        <a:rPr lang="en" sz="1100">
                          <a:latin typeface="Halant"/>
                          <a:ea typeface="Halant"/>
                          <a:cs typeface="Halant"/>
                          <a:sym typeface="Halant"/>
                        </a:rPr>
                        <a:t>Begin at 51:04, End at 56:36</a:t>
                      </a:r>
                      <a:endParaRPr sz="1100">
                        <a:latin typeface="Halant"/>
                        <a:ea typeface="Halant"/>
                        <a:cs typeface="Halant"/>
                        <a:sym typeface="Halant"/>
                      </a:endParaRPr>
                    </a:p>
                    <a:p>
                      <a:pPr indent="0" lvl="0" marL="0" rtl="0" algn="l">
                        <a:spcBef>
                          <a:spcPts val="0"/>
                        </a:spcBef>
                        <a:spcAft>
                          <a:spcPts val="0"/>
                        </a:spcAft>
                        <a:buNone/>
                      </a:pPr>
                      <a:r>
                        <a:rPr lang="en" sz="1100">
                          <a:solidFill>
                            <a:schemeClr val="dk1"/>
                          </a:solidFill>
                          <a:latin typeface="Inter"/>
                          <a:ea typeface="Inter"/>
                          <a:cs typeface="Inter"/>
                          <a:sym typeface="Inter"/>
                        </a:rPr>
                        <a:t> Hello. I am Rohulamin Quander, director of the Quander Historical and Educational Society, and I'm here at George Washington's Mount Vernon estate to enlighten you how our national capital city, Washington DC came to be, where it is and how it got its name. In 1790, the new Congress adopted the Residence Act, authorizing the creation of a new capital city. The question was whether to be really brand new or a city that already existed that might be retrofitted to become the capital of the new nation. After some debate, they decided on a fresh start, a brand new capital city, something to be a very modern thing in that context. The question then was where to put it? The Southern interests wanted its southern geographical area, someplace more sympathetic to the institution of slavery. Some groups and individuals, mostly northerners, were agitating against the cruelty of slavery. So the enslavers wanted to contain that slowly growing sentiment, which as you know, decades later led to the Civil War. With several other issues of the Post-Revolutionary War still on the table, it was negotiated that the political capital would be placed in the South while the economic capital would be Philadelphia, which was largely already serving in that capacity. Today we often think of Pennsylvania Avenue as America's main street, and there is some thought, although apparently not in writing, that the street name was a compromise. Put the political capital in the south, but the nation's main street would be named for a major northern state. I bet you didn't know that before today! The site selection decision having been made, the state of Maryland ceded 69 square miles, and the state of Virginia ceded 31 square miles. Establishing a 100 square mile area for the new Capitol. For a brief time, the site was called the Federal City in the Territory of Columbia, recognizing Christopher Columbus. But in September, 1791, the name was changed to Washington Territory of Columbia. And later, still in 1871, the name, as we now know it, became Washington District of Columbia, or just plain Washington, D.C. </a:t>
                      </a:r>
                      <a:r>
                        <a:rPr lang="en" sz="1100">
                          <a:solidFill>
                            <a:schemeClr val="dk1"/>
                          </a:solidFill>
                          <a:highlight>
                            <a:srgbClr val="FFFFFF"/>
                          </a:highlight>
                          <a:latin typeface="Inter"/>
                          <a:ea typeface="Inter"/>
                          <a:cs typeface="Inter"/>
                          <a:sym typeface="Inter"/>
                        </a:rPr>
                        <a:t>So, how was President Washington involved with the physical development of this site? I'd like to visit that a little bit. He was much involved with the construction of the federal city. His professional skills as a surveyor complemented by his his interest in architecture. He personally engaged in getting the Capital and the President's House, which today we call the White House, built. He closely followed the progress on the construction of other buildings too and the laying down of the streets. He was hands on regularly up until about two weeks before his death checking on the incremental progress. He selected Pierre L’Enfant, a revolutionary war veteran and highly respected engineer and architect from paris, L’Enfant’s plan. with Washington's concurrence, was to be the ultimate plan for the city. L’Enfant set out to create the federal national city with wide boulevards, plazas, and many green spaces modeled somewhat after Paris. We didn't just happen. It took a long time to get this done. Who built it? How did they build it? Well, until recently this back story has been rather subliminal. The commissioners were initially hoping to bring in relatively cheap labor from the surrounding areas. They also reached out to Europeans and got some Irish, Germans, Italians, what have you, but quickly realized that there were not enough takers of that group in order to get it done in a timelier manner. They then reached out locally to many of the enslaving masters and contracted to bring enslaved labor. This was a prime place to do that because there were about 750,000 enslaved Africans in the area, more than any other place in the entire emerging country. Many of these enslavers rented these enslaved Africans out to build the new capital city. The masters got the money and some of them got very rich. The enslaved, they got nothing except some got killed or gravely injured in construction accidents. That's a real tragedy. These hundreds of men and a few women in domestic service who built the city did the heavy lifting, cutting the stone, block on block, brick on brick. Their labor from the 1790s until emancipation were both monetarily uncompensated and unnamed. They, too, deserve recognition as founders, Founding Fathers if you will. A few women, too, Founding Mothers as well. Washington, D.C. is a unique place. Looking at it today, it represents the past, the present, and the future.</a:t>
                      </a:r>
                      <a:endParaRPr sz="1100">
                        <a:solidFill>
                          <a:schemeClr val="dk1"/>
                        </a:solidFill>
                        <a:latin typeface="Inter"/>
                        <a:ea typeface="Inter"/>
                        <a:cs typeface="Inter"/>
                        <a:sym typeface="Inter"/>
                      </a:endParaRPr>
                    </a:p>
                  </a:txBody>
                  <a:tcPr marT="91425" marB="91425" marR="91425" marL="121450"/>
                </a:tc>
              </a:tr>
            </a:tbl>
          </a:graphicData>
        </a:graphic>
      </p:graphicFrame>
      <p:sp>
        <p:nvSpPr>
          <p:cNvPr id="124" name="Google Shape;124;p27"/>
          <p:cNvSpPr txBox="1"/>
          <p:nvPr/>
        </p:nvSpPr>
        <p:spPr>
          <a:xfrm>
            <a:off x="455225" y="524150"/>
            <a:ext cx="6918300" cy="889800"/>
          </a:xfrm>
          <a:prstGeom prst="rect">
            <a:avLst/>
          </a:prstGeom>
          <a:noFill/>
          <a:ln>
            <a:noFill/>
          </a:ln>
        </p:spPr>
        <p:txBody>
          <a:bodyPr anchorCtr="0" anchor="t" bIns="116075" lIns="116075" spcFirstLastPara="1" rIns="116075" wrap="square" tIns="116075">
            <a:no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George Washington’s Mount Vernon</a:t>
            </a:r>
            <a:endParaRPr b="1" sz="1200">
              <a:solidFill>
                <a:schemeClr val="dk1"/>
              </a:solidFill>
              <a:latin typeface="Halant"/>
              <a:ea typeface="Halant"/>
              <a:cs typeface="Halant"/>
              <a:sym typeface="Halant"/>
            </a:endParaRPr>
          </a:p>
          <a:p>
            <a:pPr indent="0" lvl="0" marL="0" rtl="0" algn="l">
              <a:spcBef>
                <a:spcPts val="0"/>
              </a:spcBef>
              <a:spcAft>
                <a:spcPts val="0"/>
              </a:spcAft>
              <a:buNone/>
            </a:pPr>
            <a:r>
              <a:rPr lang="en" sz="1100">
                <a:solidFill>
                  <a:srgbClr val="0F0F0F"/>
                </a:solidFill>
                <a:latin typeface="Inter"/>
                <a:ea typeface="Inter"/>
                <a:cs typeface="Inter"/>
                <a:sym typeface="Inter"/>
              </a:rPr>
              <a:t>The George Washington’s Mount Vernon channel provides a behind the scenes view of George Washington's beautiful and historic Mount Vernon estate in northern Virginia. Videos teach about how the estate is preserved by experts to resemble the year 1799.</a:t>
            </a:r>
            <a:endParaRPr sz="1100">
              <a:solidFill>
                <a:schemeClr val="dk1"/>
              </a:solidFill>
              <a:latin typeface="Inter"/>
              <a:ea typeface="Inter"/>
              <a:cs typeface="Inter"/>
              <a:sym typeface="Inter"/>
            </a:endParaRPr>
          </a:p>
        </p:txBody>
      </p:sp>
      <p:sp>
        <p:nvSpPr>
          <p:cNvPr id="125" name="Google Shape;125;p27"/>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Creating a Permanent Federal Capital: The Residence Act of 1790</a:t>
            </a:r>
            <a:endParaRPr sz="1900">
              <a:solidFill>
                <a:schemeClr val="dk1"/>
              </a:solidFill>
              <a:latin typeface="Halant"/>
              <a:ea typeface="Halant"/>
              <a:cs typeface="Halant"/>
              <a:sym typeface="Halant"/>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29" name="Shape 129"/>
        <p:cNvGrpSpPr/>
        <p:nvPr/>
      </p:nvGrpSpPr>
      <p:grpSpPr>
        <a:xfrm>
          <a:off x="0" y="0"/>
          <a:ext cx="0" cy="0"/>
          <a:chOff x="0" y="0"/>
          <a:chExt cx="0" cy="0"/>
        </a:xfrm>
      </p:grpSpPr>
      <p:sp>
        <p:nvSpPr>
          <p:cNvPr id="130" name="Google Shape;130;p28"/>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National Archives Webquest</a:t>
            </a:r>
            <a:endParaRPr sz="1900">
              <a:solidFill>
                <a:schemeClr val="dk1"/>
              </a:solidFill>
              <a:latin typeface="Halant"/>
              <a:ea typeface="Halant"/>
              <a:cs typeface="Halant"/>
              <a:sym typeface="Halant"/>
            </a:endParaRPr>
          </a:p>
        </p:txBody>
      </p:sp>
      <p:pic>
        <p:nvPicPr>
          <p:cNvPr id="131" name="Google Shape;131;p28"/>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32" name="Google Shape;132;p28"/>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33" name="Google Shape;133;p28"/>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34" name="Google Shape;134;p28"/>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35" name="Google Shape;135;p28"/>
          <p:cNvSpPr txBox="1"/>
          <p:nvPr/>
        </p:nvSpPr>
        <p:spPr>
          <a:xfrm>
            <a:off x="594300" y="807697"/>
            <a:ext cx="6583800" cy="7389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Explore the compromises made between the Federalists and Anti-Federalists by completing a webquest of the National Archives. Use the links provided to answer the webquest questions.</a:t>
            </a:r>
            <a:endParaRPr sz="1200">
              <a:solidFill>
                <a:schemeClr val="dk1"/>
              </a:solidFill>
              <a:latin typeface="Inter"/>
              <a:ea typeface="Inter"/>
              <a:cs typeface="Inter"/>
              <a:sym typeface="Inter"/>
            </a:endParaRPr>
          </a:p>
        </p:txBody>
      </p:sp>
      <p:sp>
        <p:nvSpPr>
          <p:cNvPr id="136" name="Google Shape;136;p28"/>
          <p:cNvSpPr txBox="1"/>
          <p:nvPr/>
        </p:nvSpPr>
        <p:spPr>
          <a:xfrm>
            <a:off x="594300" y="1514300"/>
            <a:ext cx="6583800" cy="7224300"/>
          </a:xfrm>
          <a:prstGeom prst="rect">
            <a:avLst/>
          </a:prstGeom>
          <a:noFill/>
          <a:ln>
            <a:noFill/>
          </a:ln>
        </p:spPr>
        <p:txBody>
          <a:bodyPr anchorCtr="0" anchor="t" bIns="91425" lIns="91425" spcFirstLastPara="1" rIns="91425" wrap="square" tIns="91425">
            <a:noAutofit/>
          </a:bodyPr>
          <a:lstStyle/>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Read and explore the </a:t>
            </a:r>
            <a:r>
              <a:rPr lang="en" sz="1100" u="sng">
                <a:solidFill>
                  <a:schemeClr val="hlink"/>
                </a:solidFill>
                <a:latin typeface="Inter"/>
                <a:ea typeface="Inter"/>
                <a:cs typeface="Inter"/>
                <a:sym typeface="Inter"/>
                <a:hlinkClick r:id="rId5"/>
              </a:rPr>
              <a:t>Bill of Rights landing page</a:t>
            </a:r>
            <a:r>
              <a:rPr lang="en" sz="1100">
                <a:solidFill>
                  <a:schemeClr val="dk1"/>
                </a:solidFill>
                <a:latin typeface="Inter"/>
                <a:ea typeface="Inter"/>
                <a:cs typeface="Inter"/>
                <a:sym typeface="Inter"/>
              </a:rPr>
              <a:t>. Explain the significance of the Bill of Rights.</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Read each part of the </a:t>
            </a:r>
            <a:r>
              <a:rPr lang="en" sz="1100" u="sng">
                <a:solidFill>
                  <a:schemeClr val="hlink"/>
                </a:solidFill>
                <a:latin typeface="Inter"/>
                <a:ea typeface="Inter"/>
                <a:cs typeface="Inter"/>
                <a:sym typeface="Inter"/>
                <a:hlinkClick r:id="rId6"/>
              </a:rPr>
              <a:t>“The Bill of Rights: What Does it Say?” </a:t>
            </a:r>
            <a:r>
              <a:rPr lang="en" sz="1100">
                <a:solidFill>
                  <a:schemeClr val="dk1"/>
                </a:solidFill>
                <a:latin typeface="Inter"/>
                <a:ea typeface="Inter"/>
                <a:cs typeface="Inter"/>
                <a:sym typeface="Inter"/>
              </a:rPr>
              <a:t>section. Describe each amendment in the Bill of Rights in six words or less.</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Using </a:t>
            </a:r>
            <a:r>
              <a:rPr lang="en" sz="1100" u="sng">
                <a:solidFill>
                  <a:schemeClr val="hlink"/>
                </a:solidFill>
                <a:latin typeface="Inter"/>
                <a:ea typeface="Inter"/>
                <a:cs typeface="Inter"/>
                <a:sym typeface="Inter"/>
                <a:hlinkClick r:id="rId7"/>
              </a:rPr>
              <a:t>“Constitution of the United States – A History,”</a:t>
            </a:r>
            <a:r>
              <a:rPr lang="en" sz="1100">
                <a:solidFill>
                  <a:schemeClr val="dk1"/>
                </a:solidFill>
                <a:latin typeface="Inter"/>
                <a:ea typeface="Inter"/>
                <a:cs typeface="Inter"/>
                <a:sym typeface="Inter"/>
              </a:rPr>
              <a:t> scroll to the section titled “Bill of Rights.” Use that portion of the article to answer the following questions.</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did some delegates originally believe state constitutions were enough to protect individual rights?</a:t>
            </a:r>
            <a:br>
              <a:rPr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did James Madison eventually change his mind about needing a Bill of Rights?</a:t>
            </a:r>
            <a:br>
              <a:rPr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many amendments did Congress first propose? How many were ratified?</a:t>
            </a:r>
            <a:br>
              <a:rPr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do you think the Bill of Rights helped “defuse” the Anti-Federalists’ objections?</a:t>
            </a:r>
            <a:br>
              <a:rPr b="1"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0" rtl="0" algn="l">
              <a:spcBef>
                <a:spcPts val="1200"/>
              </a:spcBef>
              <a:spcAft>
                <a:spcPts val="0"/>
              </a:spcAft>
              <a:buNone/>
            </a:pPr>
            <a:r>
              <a:t/>
            </a:r>
            <a:endParaRPr sz="1200">
              <a:solidFill>
                <a:schemeClr val="dk1"/>
              </a:solidFill>
              <a:latin typeface="Inter"/>
              <a:ea typeface="Inter"/>
              <a:cs typeface="Inter"/>
              <a:sym typeface="Inter"/>
            </a:endParaRPr>
          </a:p>
        </p:txBody>
      </p:sp>
      <p:graphicFrame>
        <p:nvGraphicFramePr>
          <p:cNvPr id="137" name="Google Shape;137;p28"/>
          <p:cNvGraphicFramePr/>
          <p:nvPr/>
        </p:nvGraphicFramePr>
        <p:xfrm>
          <a:off x="594313" y="3072750"/>
          <a:ext cx="3000000" cy="3000000"/>
        </p:xfrm>
        <a:graphic>
          <a:graphicData uri="http://schemas.openxmlformats.org/drawingml/2006/table">
            <a:tbl>
              <a:tblPr>
                <a:noFill/>
                <a:tableStyleId>{22796FBE-D042-484C-9460-A583E86FA4B8}</a:tableStyleId>
              </a:tblPr>
              <a:tblGrid>
                <a:gridCol w="1316750"/>
                <a:gridCol w="1316750"/>
                <a:gridCol w="1316750"/>
                <a:gridCol w="1316750"/>
                <a:gridCol w="1316750"/>
              </a:tblGrid>
              <a:tr h="284725">
                <a:tc>
                  <a:txBody>
                    <a:bodyPr/>
                    <a:lstStyle/>
                    <a:p>
                      <a:pPr indent="0" lvl="0" marL="0" rtl="0" algn="ctr">
                        <a:spcBef>
                          <a:spcPts val="0"/>
                        </a:spcBef>
                        <a:spcAft>
                          <a:spcPts val="0"/>
                        </a:spcAft>
                        <a:buNone/>
                      </a:pPr>
                      <a:r>
                        <a:rPr b="1" lang="en" sz="1100">
                          <a:latin typeface="Inter"/>
                          <a:ea typeface="Inter"/>
                          <a:cs typeface="Inter"/>
                          <a:sym typeface="Inter"/>
                        </a:rPr>
                        <a:t>Amendment 1</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2</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3</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4</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5</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r>
              <a:tr h="284725">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p>
                      <a:pPr indent="0" lvl="0" marL="0" rtl="0" algn="ctr">
                        <a:spcBef>
                          <a:spcPts val="0"/>
                        </a:spcBef>
                        <a:spcAft>
                          <a:spcPts val="0"/>
                        </a:spcAft>
                        <a:buNone/>
                      </a:pPr>
                      <a:r>
                        <a:t/>
                      </a:r>
                      <a:endParaRPr sz="1100">
                        <a:latin typeface="Inter"/>
                        <a:ea typeface="Inter"/>
                        <a:cs typeface="Inter"/>
                        <a:sym typeface="Inter"/>
                      </a:endParaRPr>
                    </a:p>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r>
              <a:tr h="284725">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6</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7</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8</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9</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10</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r>
              <a:tr h="309525">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t/>
                      </a:r>
                      <a:endParaRPr sz="1100">
                        <a:latin typeface="Inter"/>
                        <a:ea typeface="Inter"/>
                        <a:cs typeface="Inter"/>
                        <a:sym typeface="Inter"/>
                      </a:endParaRPr>
                    </a:p>
                    <a:p>
                      <a:pPr indent="0" lvl="0" marL="0" rtl="0" algn="ctr">
                        <a:spcBef>
                          <a:spcPts val="0"/>
                        </a:spcBef>
                        <a:spcAft>
                          <a:spcPts val="0"/>
                        </a:spcAft>
                        <a:buNone/>
                      </a:pPr>
                      <a:r>
                        <a:t/>
                      </a:r>
                      <a:endParaRPr sz="1100">
                        <a:latin typeface="Inter"/>
                        <a:ea typeface="Inter"/>
                        <a:cs typeface="Inter"/>
                        <a:sym typeface="Inter"/>
                      </a:endParaRPr>
                    </a:p>
                    <a:p>
                      <a:pPr indent="0" lvl="0" marL="0" rtl="0" algn="ctr">
                        <a:spcBef>
                          <a:spcPts val="0"/>
                        </a:spcBef>
                        <a:spcAft>
                          <a:spcPts val="0"/>
                        </a:spcAft>
                        <a:buNone/>
                      </a:pPr>
                      <a:r>
                        <a:t/>
                      </a:r>
                      <a:endParaRPr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1" name="Shape 141"/>
        <p:cNvGrpSpPr/>
        <p:nvPr/>
      </p:nvGrpSpPr>
      <p:grpSpPr>
        <a:xfrm>
          <a:off x="0" y="0"/>
          <a:ext cx="0" cy="0"/>
          <a:chOff x="0" y="0"/>
          <a:chExt cx="0" cy="0"/>
        </a:xfrm>
      </p:grpSpPr>
      <p:sp>
        <p:nvSpPr>
          <p:cNvPr id="142" name="Google Shape;142;p29"/>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National Archives Webquest</a:t>
            </a:r>
            <a:endParaRPr sz="1900">
              <a:solidFill>
                <a:schemeClr val="dk1"/>
              </a:solidFill>
              <a:latin typeface="Halant"/>
              <a:ea typeface="Halant"/>
              <a:cs typeface="Halant"/>
              <a:sym typeface="Halant"/>
            </a:endParaRPr>
          </a:p>
        </p:txBody>
      </p:sp>
      <p:pic>
        <p:nvPicPr>
          <p:cNvPr id="143" name="Google Shape;143;p29"/>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44" name="Google Shape;144;p29"/>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45" name="Google Shape;145;p29"/>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46" name="Google Shape;146;p29"/>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47" name="Google Shape;147;p29"/>
          <p:cNvSpPr txBox="1"/>
          <p:nvPr/>
        </p:nvSpPr>
        <p:spPr>
          <a:xfrm>
            <a:off x="594300" y="807697"/>
            <a:ext cx="6583800" cy="7389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Explore the compromises made between the Federalists and Anti-Federalists by completing a webquest of the National Archives. Use the links provided to answer the webquest questions.</a:t>
            </a:r>
            <a:endParaRPr sz="1200">
              <a:solidFill>
                <a:schemeClr val="dk1"/>
              </a:solidFill>
              <a:latin typeface="Inter"/>
              <a:ea typeface="Inter"/>
              <a:cs typeface="Inter"/>
              <a:sym typeface="Inter"/>
            </a:endParaRPr>
          </a:p>
        </p:txBody>
      </p:sp>
      <p:sp>
        <p:nvSpPr>
          <p:cNvPr id="148" name="Google Shape;148;p29"/>
          <p:cNvSpPr txBox="1"/>
          <p:nvPr/>
        </p:nvSpPr>
        <p:spPr>
          <a:xfrm>
            <a:off x="594300" y="1534900"/>
            <a:ext cx="6583800" cy="7432200"/>
          </a:xfrm>
          <a:prstGeom prst="rect">
            <a:avLst/>
          </a:prstGeom>
          <a:noFill/>
          <a:ln>
            <a:noFill/>
          </a:ln>
        </p:spPr>
        <p:txBody>
          <a:bodyPr anchorCtr="0" anchor="t" bIns="91425" lIns="91425" spcFirstLastPara="1" rIns="91425" wrap="square" tIns="91425">
            <a:noAutofit/>
          </a:bodyPr>
          <a:lstStyle/>
          <a:p>
            <a:pPr indent="-298450" lvl="0" marL="457200" rtl="0" algn="l">
              <a:lnSpc>
                <a:spcPct val="100000"/>
              </a:lnSpc>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Using </a:t>
            </a:r>
            <a:r>
              <a:rPr lang="en" sz="1100" u="sng">
                <a:solidFill>
                  <a:schemeClr val="hlink"/>
                </a:solidFill>
                <a:latin typeface="Inter"/>
                <a:ea typeface="Inter"/>
                <a:cs typeface="Inter"/>
                <a:sym typeface="Inter"/>
                <a:hlinkClick r:id="rId5"/>
              </a:rPr>
              <a:t>“The Bill of Rights: How was it Made?”</a:t>
            </a:r>
            <a:r>
              <a:rPr lang="en" sz="1100">
                <a:solidFill>
                  <a:schemeClr val="dk1"/>
                </a:solidFill>
                <a:latin typeface="Inter"/>
                <a:ea typeface="Inter"/>
                <a:cs typeface="Inter"/>
                <a:sym typeface="Inter"/>
              </a:rPr>
              <a:t> article, answer the following questions:</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many parchment copies of the Bill of Rights were made? Why?</a:t>
            </a:r>
            <a:br>
              <a:rPr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did Delaware treat its copy of the Bill of Rights differently than most states?</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br>
              <a:rPr lang="en" sz="1100">
                <a:solidFill>
                  <a:schemeClr val="dk1"/>
                </a:solidFill>
                <a:latin typeface="Inter"/>
                <a:ea typeface="Inter"/>
                <a:cs typeface="Inter"/>
                <a:sym typeface="Inter"/>
              </a:rPr>
            </a:br>
            <a:endParaRPr i="1"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might some states have wanted to keep their parchment copy separate from their ratification documents? What might that say about how they viewed the Bill of Rights?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Read the official transcript of the </a:t>
            </a:r>
            <a:r>
              <a:rPr lang="en" sz="1100" u="sng">
                <a:solidFill>
                  <a:schemeClr val="hlink"/>
                </a:solidFill>
                <a:latin typeface="Inter"/>
                <a:ea typeface="Inter"/>
                <a:cs typeface="Inter"/>
                <a:sym typeface="Inter"/>
                <a:hlinkClick r:id="rId6"/>
              </a:rPr>
              <a:t>Bill of Rights</a:t>
            </a:r>
            <a:r>
              <a:rPr lang="en" sz="1100">
                <a:solidFill>
                  <a:schemeClr val="dk1"/>
                </a:solidFill>
                <a:latin typeface="Inter"/>
                <a:ea typeface="Inter"/>
                <a:cs typeface="Inter"/>
                <a:sym typeface="Inter"/>
              </a:rPr>
              <a:t>. Select two amendments you consider most important to American society. Why?</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Read the </a:t>
            </a:r>
            <a:r>
              <a:rPr lang="en" sz="1100" u="sng">
                <a:solidFill>
                  <a:schemeClr val="hlink"/>
                </a:solidFill>
                <a:latin typeface="Inter"/>
                <a:ea typeface="Inter"/>
                <a:cs typeface="Inter"/>
                <a:sym typeface="Inter"/>
                <a:hlinkClick r:id="rId7"/>
              </a:rPr>
              <a:t>Memorandum from Thomas Jefferson from August 29, 1790</a:t>
            </a:r>
            <a:r>
              <a:rPr lang="en" sz="1100">
                <a:solidFill>
                  <a:schemeClr val="dk1"/>
                </a:solidFill>
                <a:latin typeface="Inter"/>
                <a:ea typeface="Inter"/>
                <a:cs typeface="Inter"/>
                <a:sym typeface="Inter"/>
              </a:rPr>
              <a:t> and the National Archives’ notes below the memorandum. Answer the following questions:</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What size was the new federal district supposed to be?</a:t>
            </a:r>
            <a:br>
              <a:rPr lang="en" sz="1100">
                <a:solidFill>
                  <a:schemeClr val="dk1"/>
                </a:solidFill>
                <a:latin typeface="Inter"/>
                <a:ea typeface="Inter"/>
                <a:cs typeface="Inter"/>
                <a:sym typeface="Inter"/>
              </a:rPr>
            </a:b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Who was responsible for managing the development of the capital city, and what were their roles?</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What public spaces and buildings did Jefferson suggest should be included in the city plan?</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i="1" sz="1100">
              <a:solidFill>
                <a:schemeClr val="dk1"/>
              </a:solidFill>
              <a:latin typeface="Inter"/>
              <a:ea typeface="Inter"/>
              <a:cs typeface="Inter"/>
              <a:sym typeface="Inter"/>
            </a:endParaRPr>
          </a:p>
          <a:p>
            <a:pPr indent="0" lvl="0" marL="0" rtl="0" algn="l">
              <a:spcBef>
                <a:spcPts val="0"/>
              </a:spcBef>
              <a:spcAft>
                <a:spcPts val="0"/>
              </a:spcAft>
              <a:buNone/>
            </a:pPr>
            <a:r>
              <a:t/>
            </a:r>
            <a:endParaRPr i="1"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Char char="●"/>
            </a:pPr>
            <a:r>
              <a:rPr lang="en" sz="1100">
                <a:solidFill>
                  <a:schemeClr val="dk1"/>
                </a:solidFill>
                <a:latin typeface="Inter"/>
                <a:ea typeface="Inter"/>
                <a:cs typeface="Inter"/>
                <a:sym typeface="Inter"/>
              </a:rPr>
              <a:t>According to the background notes, why was it important to act quickly after passing the Residence Act?</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Char char="●"/>
            </a:pPr>
            <a:r>
              <a:rPr lang="en" sz="1100">
                <a:solidFill>
                  <a:schemeClr val="dk1"/>
                </a:solidFill>
                <a:latin typeface="Inter"/>
                <a:ea typeface="Inter"/>
                <a:cs typeface="Inter"/>
                <a:sym typeface="Inter"/>
              </a:rPr>
              <a:t>What does this document show about the challenges of building a new capital city from scratch?</a:t>
            </a:r>
            <a:br>
              <a:rPr lang="en" sz="1100">
                <a:solidFill>
                  <a:schemeClr val="dk1"/>
                </a:solidFill>
                <a:latin typeface="Inter"/>
                <a:ea typeface="Inter"/>
                <a:cs typeface="Inter"/>
                <a:sym typeface="Inter"/>
              </a:rPr>
            </a:br>
            <a:endParaRPr i="1" sz="1100">
              <a:solidFill>
                <a:schemeClr val="dk1"/>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52" name="Shape 152"/>
        <p:cNvGrpSpPr/>
        <p:nvPr/>
      </p:nvGrpSpPr>
      <p:grpSpPr>
        <a:xfrm>
          <a:off x="0" y="0"/>
          <a:ext cx="0" cy="0"/>
          <a:chOff x="0" y="0"/>
          <a:chExt cx="0" cy="0"/>
        </a:xfrm>
      </p:grpSpPr>
      <p:sp>
        <p:nvSpPr>
          <p:cNvPr id="153" name="Google Shape;153;p30"/>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Guided Notes: Ratification Debates (Exemplar)</a:t>
            </a:r>
            <a:endParaRPr sz="1900">
              <a:solidFill>
                <a:schemeClr val="dk1"/>
              </a:solidFill>
              <a:latin typeface="Halant"/>
              <a:ea typeface="Halant"/>
              <a:cs typeface="Halant"/>
              <a:sym typeface="Halant"/>
            </a:endParaRPr>
          </a:p>
        </p:txBody>
      </p:sp>
      <p:pic>
        <p:nvPicPr>
          <p:cNvPr id="154" name="Google Shape;154;p30"/>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55" name="Google Shape;155;p30"/>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56" name="Google Shape;156;p30"/>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57" name="Google Shape;157;p30"/>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58" name="Google Shape;158;p30"/>
          <p:cNvSpPr txBox="1"/>
          <p:nvPr/>
        </p:nvSpPr>
        <p:spPr>
          <a:xfrm>
            <a:off x="594300" y="731497"/>
            <a:ext cx="6583800" cy="9234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Name: ______________________________________  Date: ________ Class: ____________________</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Complete the handout while following along with the teacher’s presentation of notes and videos. Video transcripts can be viewed on worksheet pages 2-3.</a:t>
            </a:r>
            <a:endParaRPr sz="1200">
              <a:solidFill>
                <a:schemeClr val="dk1"/>
              </a:solidFill>
              <a:latin typeface="Inter"/>
              <a:ea typeface="Inter"/>
              <a:cs typeface="Inter"/>
              <a:sym typeface="Inter"/>
            </a:endParaRPr>
          </a:p>
        </p:txBody>
      </p:sp>
      <p:sp>
        <p:nvSpPr>
          <p:cNvPr id="159" name="Google Shape;159;p30"/>
          <p:cNvSpPr txBox="1"/>
          <p:nvPr/>
        </p:nvSpPr>
        <p:spPr>
          <a:xfrm>
            <a:off x="594300" y="1654900"/>
            <a:ext cx="6583800" cy="7617000"/>
          </a:xfrm>
          <a:prstGeom prst="rect">
            <a:avLst/>
          </a:prstGeom>
          <a:noFill/>
          <a:ln>
            <a:noFill/>
          </a:ln>
        </p:spPr>
        <p:txBody>
          <a:bodyPr anchorCtr="0" anchor="t" bIns="91425" lIns="91425" spcFirstLastPara="1" rIns="91425" wrap="square" tIns="91425">
            <a:noAutofit/>
          </a:bodyPr>
          <a:lstStyle/>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2) Why did Anti-Federalists oppose the new constitution?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They feared it gave too much power to the federal government and did not protect personal rights of individuals.</a:t>
            </a:r>
            <a:endParaRPr b="1" sz="1100">
              <a:solidFill>
                <a:srgbClr val="E95C3D"/>
              </a:solidFill>
              <a:latin typeface="Inter"/>
              <a:ea typeface="Inter"/>
              <a:cs typeface="Inter"/>
              <a:sym typeface="Inter"/>
            </a:endParaRPr>
          </a:p>
          <a:p>
            <a:pPr indent="-298450" lvl="0" marL="457200" rtl="0" algn="l">
              <a:lnSpc>
                <a:spcPct val="100000"/>
              </a:lnSpc>
              <a:spcBef>
                <a:spcPts val="120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2) Why do you think a Bill of Rights made some more comfortable with the idea of the new constitution?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The new amendments would protect personal liberties and freedoms from the federal government.</a:t>
            </a:r>
            <a:endParaRPr b="1" sz="1100">
              <a:solidFill>
                <a:srgbClr val="E95C3D"/>
              </a:solidFill>
              <a:latin typeface="Inter"/>
              <a:ea typeface="Inter"/>
              <a:cs typeface="Inter"/>
              <a:sym typeface="Inter"/>
            </a:endParaRPr>
          </a:p>
          <a:p>
            <a:pPr indent="-298450" lvl="0" marL="457200" rtl="0" algn="l">
              <a:lnSpc>
                <a:spcPct val="100000"/>
              </a:lnSpc>
              <a:spcBef>
                <a:spcPts val="120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3) Video: The Bill of Rights</a:t>
            </a:r>
            <a:endParaRPr sz="1100">
              <a:solidFill>
                <a:schemeClr val="dk1"/>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Why did the founders wish to strengthen the federal government through the new constitution?</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Because the Articles of Confederation did not allow the federal government to raise funds, follow through with international treaties, or properly enforce laws among the states.</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What did Anti-Federalists fear about strengthening the central government?</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They feared an executive leader could become a tyrant and the government similar to the monarchy they just escaped.</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Why did the Federalists oppose the immediate addition of the </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Changing the constitution when it had already been ratified by some of the states might have complicated the process to the point of failure</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4) Why did Northern and Southern leaders leaders disagree on where the new capital should be located?</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They each believed having the location in their proximity would be prestigious and allow them to have more influence.</a:t>
            </a:r>
            <a:endParaRPr b="1" sz="1100">
              <a:solidFill>
                <a:srgbClr val="E95C3D"/>
              </a:solidFill>
              <a:latin typeface="Inter"/>
              <a:ea typeface="Inter"/>
              <a:cs typeface="Inter"/>
              <a:sym typeface="Inter"/>
            </a:endParaRPr>
          </a:p>
          <a:p>
            <a:pPr indent="-298450" lvl="0" marL="457200" rtl="0" algn="l">
              <a:lnSpc>
                <a:spcPct val="100000"/>
              </a:lnSpc>
              <a:spcBef>
                <a:spcPts val="120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4) What compromise did they meet about the capital’s location?</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Southern leaders would agree to a national debt plan if the capital was placed on the Potomac. The Residence Act of 1790 was passed and allowed President Washington to choose a site and appoint commissioners to plan the city.</a:t>
            </a:r>
            <a:endParaRPr b="1" sz="1100">
              <a:solidFill>
                <a:srgbClr val="E95C3D"/>
              </a:solidFill>
              <a:latin typeface="Inter"/>
              <a:ea typeface="Inter"/>
              <a:cs typeface="Inter"/>
              <a:sym typeface="Inter"/>
            </a:endParaRPr>
          </a:p>
          <a:p>
            <a:pPr indent="-298450" lvl="0" marL="457200" rtl="0" algn="l">
              <a:lnSpc>
                <a:spcPct val="100000"/>
              </a:lnSpc>
              <a:spcBef>
                <a:spcPts val="1200"/>
              </a:spcBef>
              <a:spcAft>
                <a:spcPts val="0"/>
              </a:spcAft>
              <a:buClr>
                <a:schemeClr val="dk1"/>
              </a:buClr>
              <a:buSzPts val="1100"/>
              <a:buFont typeface="Inter"/>
              <a:buAutoNum type="arabicPeriod"/>
            </a:pPr>
            <a:r>
              <a:rPr lang="en" sz="1100">
                <a:solidFill>
                  <a:schemeClr val="dk1"/>
                </a:solidFill>
                <a:latin typeface="Inter"/>
                <a:ea typeface="Inter"/>
                <a:cs typeface="Inter"/>
                <a:sym typeface="Inter"/>
              </a:rPr>
              <a:t>(Slide 5) Video: The Residence Act of 1790</a:t>
            </a:r>
            <a:endParaRPr sz="1100">
              <a:solidFill>
                <a:schemeClr val="dk1"/>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What did the Residence Act proclaim?</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That a new capital would be created</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How large was the new capital?</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100 square miles include pieces of Maryland and Virginia</a:t>
            </a:r>
            <a:endParaRPr b="1" sz="1100">
              <a:solidFill>
                <a:srgbClr val="E95C3D"/>
              </a:solidFill>
              <a:latin typeface="Inter"/>
              <a:ea typeface="Inter"/>
              <a:cs typeface="Inter"/>
              <a:sym typeface="Inter"/>
            </a:endParaRPr>
          </a:p>
          <a:p>
            <a:pPr indent="0" lvl="0" marL="91440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How was President Washington involved in the construction of the new city?</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He closely followed the progress of construction of not just the White House but also the entire city’s layout up until two weeks before his death</a:t>
            </a:r>
            <a:endParaRPr b="1" sz="1100">
              <a:solidFill>
                <a:srgbClr val="E95C3D"/>
              </a:solidFill>
              <a:latin typeface="Inter"/>
              <a:ea typeface="Inter"/>
              <a:cs typeface="Inter"/>
              <a:sym typeface="Inter"/>
            </a:endParaRPr>
          </a:p>
          <a:p>
            <a:pPr indent="-298450" lvl="1" marL="914400" rtl="0" algn="l">
              <a:lnSpc>
                <a:spcPct val="100000"/>
              </a:lnSpc>
              <a:spcBef>
                <a:spcPts val="0"/>
              </a:spcBef>
              <a:spcAft>
                <a:spcPts val="0"/>
              </a:spcAft>
              <a:buClr>
                <a:schemeClr val="dk1"/>
              </a:buClr>
              <a:buSzPts val="1100"/>
              <a:buFont typeface="Inter"/>
              <a:buAutoNum type="alphaLcPeriod"/>
            </a:pPr>
            <a:r>
              <a:rPr lang="en" sz="1100">
                <a:solidFill>
                  <a:schemeClr val="dk1"/>
                </a:solidFill>
                <a:latin typeface="Inter"/>
                <a:ea typeface="Inter"/>
                <a:cs typeface="Inter"/>
                <a:sym typeface="Inter"/>
              </a:rPr>
              <a:t>Who built it?</a:t>
            </a:r>
            <a:endParaRPr sz="1100">
              <a:solidFill>
                <a:schemeClr val="dk1"/>
              </a:solidFill>
              <a:latin typeface="Inter"/>
              <a:ea typeface="Inter"/>
              <a:cs typeface="Inter"/>
              <a:sym typeface="Inter"/>
            </a:endParaRPr>
          </a:p>
          <a:p>
            <a:pPr indent="0" lvl="0" marL="914400" rtl="0" algn="l">
              <a:lnSpc>
                <a:spcPct val="100000"/>
              </a:lnSpc>
              <a:spcBef>
                <a:spcPts val="0"/>
              </a:spcBef>
              <a:spcAft>
                <a:spcPts val="0"/>
              </a:spcAft>
              <a:buNone/>
            </a:pPr>
            <a:r>
              <a:rPr b="1" lang="en" sz="1100">
                <a:solidFill>
                  <a:srgbClr val="E95C3D"/>
                </a:solidFill>
                <a:latin typeface="Inter"/>
                <a:ea typeface="Inter"/>
                <a:cs typeface="Inter"/>
                <a:sym typeface="Inter"/>
              </a:rPr>
              <a:t>German, Irish, and Italian immigrants as well as contracted enslaved labor</a:t>
            </a:r>
            <a:endParaRPr b="1" sz="1100">
              <a:solidFill>
                <a:srgbClr val="E95C3D"/>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63" name="Shape 163"/>
        <p:cNvGrpSpPr/>
        <p:nvPr/>
      </p:nvGrpSpPr>
      <p:grpSpPr>
        <a:xfrm>
          <a:off x="0" y="0"/>
          <a:ext cx="0" cy="0"/>
          <a:chOff x="0" y="0"/>
          <a:chExt cx="0" cy="0"/>
        </a:xfrm>
      </p:grpSpPr>
      <p:sp>
        <p:nvSpPr>
          <p:cNvPr id="164" name="Google Shape;164;p31"/>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National Archives Webquest (Exemplar)</a:t>
            </a:r>
            <a:endParaRPr sz="1900">
              <a:solidFill>
                <a:schemeClr val="dk1"/>
              </a:solidFill>
              <a:latin typeface="Halant"/>
              <a:ea typeface="Halant"/>
              <a:cs typeface="Halant"/>
              <a:sym typeface="Halant"/>
            </a:endParaRPr>
          </a:p>
        </p:txBody>
      </p:sp>
      <p:pic>
        <p:nvPicPr>
          <p:cNvPr id="165" name="Google Shape;165;p31"/>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66" name="Google Shape;166;p31"/>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67" name="Google Shape;167;p31"/>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68" name="Google Shape;168;p31"/>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69" name="Google Shape;169;p31"/>
          <p:cNvSpPr txBox="1"/>
          <p:nvPr/>
        </p:nvSpPr>
        <p:spPr>
          <a:xfrm>
            <a:off x="594300" y="807697"/>
            <a:ext cx="6583800" cy="7389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Explore the compromises made between the Federalists and Anti-Federalists by completing a webquest of the National Archives. Use the links provided to answer the webquest questions.</a:t>
            </a:r>
            <a:endParaRPr sz="1200">
              <a:solidFill>
                <a:schemeClr val="dk1"/>
              </a:solidFill>
              <a:latin typeface="Inter"/>
              <a:ea typeface="Inter"/>
              <a:cs typeface="Inter"/>
              <a:sym typeface="Inter"/>
            </a:endParaRPr>
          </a:p>
        </p:txBody>
      </p:sp>
      <p:sp>
        <p:nvSpPr>
          <p:cNvPr id="170" name="Google Shape;170;p31"/>
          <p:cNvSpPr txBox="1"/>
          <p:nvPr/>
        </p:nvSpPr>
        <p:spPr>
          <a:xfrm>
            <a:off x="594300" y="1495425"/>
            <a:ext cx="6583800" cy="7471800"/>
          </a:xfrm>
          <a:prstGeom prst="rect">
            <a:avLst/>
          </a:prstGeom>
          <a:noFill/>
          <a:ln>
            <a:noFill/>
          </a:ln>
        </p:spPr>
        <p:txBody>
          <a:bodyPr anchorCtr="0" anchor="t" bIns="91425" lIns="91425" spcFirstLastPara="1" rIns="91425" wrap="square" tIns="91425">
            <a:noAutofit/>
          </a:bodyPr>
          <a:lstStyle/>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Read and explore the </a:t>
            </a:r>
            <a:r>
              <a:rPr lang="en" sz="1100" u="sng">
                <a:solidFill>
                  <a:schemeClr val="hlink"/>
                </a:solidFill>
                <a:latin typeface="Inter"/>
                <a:ea typeface="Inter"/>
                <a:cs typeface="Inter"/>
                <a:sym typeface="Inter"/>
                <a:hlinkClick r:id="rId5"/>
              </a:rPr>
              <a:t>Bill of Rights landing page</a:t>
            </a:r>
            <a:r>
              <a:rPr lang="en" sz="1100">
                <a:solidFill>
                  <a:schemeClr val="dk1"/>
                </a:solidFill>
                <a:latin typeface="Inter"/>
                <a:ea typeface="Inter"/>
                <a:cs typeface="Inter"/>
                <a:sym typeface="Inter"/>
              </a:rPr>
              <a:t>. Explain the significance of the Bill of Rights.</a:t>
            </a:r>
            <a:endParaRPr sz="1100">
              <a:solidFill>
                <a:schemeClr val="dk1"/>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The Constitution might not have been ratified if the framers had not </a:t>
            </a:r>
            <a:r>
              <a:rPr b="1" lang="en" sz="1000">
                <a:solidFill>
                  <a:srgbClr val="E95C3D"/>
                </a:solidFill>
                <a:latin typeface="Inter"/>
                <a:ea typeface="Inter"/>
                <a:cs typeface="Inter"/>
                <a:sym typeface="Inter"/>
              </a:rPr>
              <a:t>compromised</a:t>
            </a:r>
            <a:r>
              <a:rPr b="1" lang="en" sz="1000">
                <a:solidFill>
                  <a:srgbClr val="E95C3D"/>
                </a:solidFill>
                <a:latin typeface="Inter"/>
                <a:ea typeface="Inter"/>
                <a:cs typeface="Inter"/>
                <a:sym typeface="Inter"/>
              </a:rPr>
              <a:t> on adding a future Bill of Rights.</a:t>
            </a:r>
            <a:endParaRPr b="1" sz="1000">
              <a:solidFill>
                <a:srgbClr val="E95C3D"/>
              </a:solidFill>
              <a:latin typeface="Inter"/>
              <a:ea typeface="Inter"/>
              <a:cs typeface="Inter"/>
              <a:sym typeface="Inter"/>
            </a:endParaRPr>
          </a:p>
          <a:p>
            <a:pPr indent="0" lvl="0" marL="0" rtl="0" algn="l">
              <a:spcBef>
                <a:spcPts val="0"/>
              </a:spcBef>
              <a:spcAft>
                <a:spcPts val="0"/>
              </a:spcAft>
              <a:buNone/>
            </a:pPr>
            <a:r>
              <a:t/>
            </a:r>
            <a:endParaRPr b="1" sz="1000">
              <a:solidFill>
                <a:srgbClr val="E95C3D"/>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Read each part of the </a:t>
            </a:r>
            <a:r>
              <a:rPr lang="en" sz="1100" u="sng">
                <a:solidFill>
                  <a:schemeClr val="hlink"/>
                </a:solidFill>
                <a:latin typeface="Inter"/>
                <a:ea typeface="Inter"/>
                <a:cs typeface="Inter"/>
                <a:sym typeface="Inter"/>
                <a:hlinkClick r:id="rId6"/>
              </a:rPr>
              <a:t>“The Bill of Rights: What Does it Say?” </a:t>
            </a:r>
            <a:r>
              <a:rPr lang="en" sz="1100">
                <a:solidFill>
                  <a:schemeClr val="dk1"/>
                </a:solidFill>
                <a:latin typeface="Inter"/>
                <a:ea typeface="Inter"/>
                <a:cs typeface="Inter"/>
                <a:sym typeface="Inter"/>
              </a:rPr>
              <a:t>section. Describe each amendment in the Bill of Rights in six words or less.</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a:pPr>
            <a:r>
              <a:rPr lang="en" sz="1100">
                <a:solidFill>
                  <a:schemeClr val="dk1"/>
                </a:solidFill>
                <a:latin typeface="Inter"/>
                <a:ea typeface="Inter"/>
                <a:cs typeface="Inter"/>
                <a:sym typeface="Inter"/>
              </a:rPr>
              <a:t>Using </a:t>
            </a:r>
            <a:r>
              <a:rPr lang="en" sz="1100" u="sng">
                <a:solidFill>
                  <a:schemeClr val="hlink"/>
                </a:solidFill>
                <a:latin typeface="Inter"/>
                <a:ea typeface="Inter"/>
                <a:cs typeface="Inter"/>
                <a:sym typeface="Inter"/>
                <a:hlinkClick r:id="rId7"/>
              </a:rPr>
              <a:t>“Constitution of the United States – A History,”</a:t>
            </a:r>
            <a:r>
              <a:rPr lang="en" sz="1100">
                <a:solidFill>
                  <a:schemeClr val="dk1"/>
                </a:solidFill>
                <a:latin typeface="Inter"/>
                <a:ea typeface="Inter"/>
                <a:cs typeface="Inter"/>
                <a:sym typeface="Inter"/>
              </a:rPr>
              <a:t> scroll to the section titled “Bill of Rights.” Use that portion of the article to answer the following questions.</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did some delegates originally believe state constitutions were enough to protect individual rights?</a:t>
            </a:r>
            <a:br>
              <a:rPr lang="en" sz="1100">
                <a:solidFill>
                  <a:schemeClr val="dk1"/>
                </a:solidFill>
                <a:latin typeface="Inter"/>
                <a:ea typeface="Inter"/>
                <a:cs typeface="Inter"/>
                <a:sym typeface="Inter"/>
              </a:rPr>
            </a:br>
            <a:r>
              <a:rPr b="1" lang="en" sz="1100">
                <a:solidFill>
                  <a:srgbClr val="E95C3D"/>
                </a:solidFill>
                <a:latin typeface="Inter"/>
                <a:ea typeface="Inter"/>
                <a:cs typeface="Inter"/>
                <a:sym typeface="Inter"/>
              </a:rPr>
              <a:t>They thought that each state’s Bill of Rights already protected citizens, so a national one wasn’t necessary.</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did James Madison eventually change his mind about needing a Bill of Rights?</a:t>
            </a:r>
            <a:br>
              <a:rPr lang="en" sz="1100">
                <a:solidFill>
                  <a:schemeClr val="dk1"/>
                </a:solidFill>
                <a:latin typeface="Inter"/>
                <a:ea typeface="Inter"/>
                <a:cs typeface="Inter"/>
                <a:sym typeface="Inter"/>
              </a:rPr>
            </a:br>
            <a:r>
              <a:rPr b="1" lang="en" sz="1100">
                <a:solidFill>
                  <a:srgbClr val="E95C3D"/>
                </a:solidFill>
                <a:latin typeface="Inter"/>
                <a:ea typeface="Inter"/>
                <a:cs typeface="Inter"/>
                <a:sym typeface="Inter"/>
              </a:rPr>
              <a:t>Madison believed a Bill of Rights would help appeal to the people, protect against government abuse, and unite the country.</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many amendments did Congress first propose? How many were ratified?</a:t>
            </a:r>
            <a:br>
              <a:rPr lang="en" sz="1100">
                <a:solidFill>
                  <a:schemeClr val="dk1"/>
                </a:solidFill>
                <a:latin typeface="Inter"/>
                <a:ea typeface="Inter"/>
                <a:cs typeface="Inter"/>
                <a:sym typeface="Inter"/>
              </a:rPr>
            </a:br>
            <a:r>
              <a:rPr b="1" lang="en" sz="1100">
                <a:solidFill>
                  <a:srgbClr val="E95C3D"/>
                </a:solidFill>
                <a:latin typeface="Inter"/>
                <a:ea typeface="Inter"/>
                <a:cs typeface="Inter"/>
                <a:sym typeface="Inter"/>
              </a:rPr>
              <a:t>Congress proposed 12 amendments, and 10 of them were ratified by the states.</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do you think the Bill of Rights helped “defuse” the Anti-Federalists’ objections?</a:t>
            </a:r>
            <a:br>
              <a:rPr b="1" lang="en" sz="1100">
                <a:solidFill>
                  <a:schemeClr val="dk1"/>
                </a:solidFill>
                <a:latin typeface="Inter"/>
                <a:ea typeface="Inter"/>
                <a:cs typeface="Inter"/>
                <a:sym typeface="Inter"/>
              </a:rPr>
            </a:br>
            <a:r>
              <a:rPr b="1" lang="en" sz="1100">
                <a:solidFill>
                  <a:srgbClr val="E95C3D"/>
                </a:solidFill>
                <a:latin typeface="Inter"/>
                <a:ea typeface="Inter"/>
                <a:cs typeface="Inter"/>
                <a:sym typeface="Inter"/>
              </a:rPr>
              <a:t>The Bill of Rights calmed Anti-Federalists by clearly listing protections for individual rights and limiting government power.</a:t>
            </a:r>
            <a:endParaRPr sz="1100">
              <a:solidFill>
                <a:srgbClr val="E95C3D"/>
              </a:solidFill>
              <a:latin typeface="Inter"/>
              <a:ea typeface="Inter"/>
              <a:cs typeface="Inter"/>
              <a:sym typeface="Inter"/>
            </a:endParaRPr>
          </a:p>
          <a:p>
            <a:pPr indent="0" lvl="0" marL="0" rtl="0" algn="l">
              <a:spcBef>
                <a:spcPts val="1200"/>
              </a:spcBef>
              <a:spcAft>
                <a:spcPts val="0"/>
              </a:spcAft>
              <a:buNone/>
            </a:pPr>
            <a:r>
              <a:t/>
            </a:r>
            <a:endParaRPr sz="1200">
              <a:solidFill>
                <a:schemeClr val="dk1"/>
              </a:solidFill>
              <a:latin typeface="Inter"/>
              <a:ea typeface="Inter"/>
              <a:cs typeface="Inter"/>
              <a:sym typeface="Inter"/>
            </a:endParaRPr>
          </a:p>
        </p:txBody>
      </p:sp>
      <p:graphicFrame>
        <p:nvGraphicFramePr>
          <p:cNvPr id="171" name="Google Shape;171;p31"/>
          <p:cNvGraphicFramePr/>
          <p:nvPr/>
        </p:nvGraphicFramePr>
        <p:xfrm>
          <a:off x="594313" y="3225150"/>
          <a:ext cx="3000000" cy="3000000"/>
        </p:xfrm>
        <a:graphic>
          <a:graphicData uri="http://schemas.openxmlformats.org/drawingml/2006/table">
            <a:tbl>
              <a:tblPr>
                <a:noFill/>
                <a:tableStyleId>{22796FBE-D042-484C-9460-A583E86FA4B8}</a:tableStyleId>
              </a:tblPr>
              <a:tblGrid>
                <a:gridCol w="1316750"/>
                <a:gridCol w="1316750"/>
                <a:gridCol w="1316750"/>
                <a:gridCol w="1316750"/>
                <a:gridCol w="1316750"/>
              </a:tblGrid>
              <a:tr h="284725">
                <a:tc>
                  <a:txBody>
                    <a:bodyPr/>
                    <a:lstStyle/>
                    <a:p>
                      <a:pPr indent="0" lvl="0" marL="0" rtl="0" algn="ctr">
                        <a:spcBef>
                          <a:spcPts val="0"/>
                        </a:spcBef>
                        <a:spcAft>
                          <a:spcPts val="0"/>
                        </a:spcAft>
                        <a:buNone/>
                      </a:pPr>
                      <a:r>
                        <a:rPr b="1" lang="en" sz="1100">
                          <a:latin typeface="Inter"/>
                          <a:ea typeface="Inter"/>
                          <a:cs typeface="Inter"/>
                          <a:sym typeface="Inter"/>
                        </a:rPr>
                        <a:t>Amendment 1</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2</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3</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4</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5</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r>
              <a:tr h="284725">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Freedom - speech, </a:t>
                      </a:r>
                      <a:r>
                        <a:rPr b="1" lang="en" sz="900">
                          <a:solidFill>
                            <a:srgbClr val="E95C3D"/>
                          </a:solidFill>
                          <a:latin typeface="Inter"/>
                          <a:ea typeface="Inter"/>
                          <a:cs typeface="Inter"/>
                          <a:sym typeface="Inter"/>
                        </a:rPr>
                        <a:t>assembly</a:t>
                      </a:r>
                      <a:r>
                        <a:rPr b="1" lang="en" sz="900">
                          <a:solidFill>
                            <a:srgbClr val="E95C3D"/>
                          </a:solidFill>
                          <a:latin typeface="Inter"/>
                          <a:ea typeface="Inter"/>
                          <a:cs typeface="Inter"/>
                          <a:sym typeface="Inter"/>
                        </a:rPr>
                        <a:t>, petition, religion, petition.</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Right to bear arms</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No quartering soldiers</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No search seizure without warrant</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Right to remain silent and due process</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r>
              <a:tr h="284725">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6</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7</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8</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9</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c>
                  <a:txBody>
                    <a:bodyPr/>
                    <a:lstStyle/>
                    <a:p>
                      <a:pPr indent="0" lvl="0" marL="0" rtl="0" algn="ctr">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Amendment 10</a:t>
                      </a:r>
                      <a:endParaRPr b="1" sz="1100">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solidFill>
                      <a:srgbClr val="38E0A4"/>
                    </a:solidFill>
                  </a:tcPr>
                </a:tc>
              </a:tr>
              <a:tr h="309525">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Fair and speedy trial</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Trial by jury</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No cruel or unusual punishment</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People have other rights not listed</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c>
                  <a:txBody>
                    <a:bodyPr/>
                    <a:lstStyle/>
                    <a:p>
                      <a:pPr indent="0" lvl="0" marL="0" rtl="0" algn="ctr">
                        <a:spcBef>
                          <a:spcPts val="0"/>
                        </a:spcBef>
                        <a:spcAft>
                          <a:spcPts val="0"/>
                        </a:spcAft>
                        <a:buNone/>
                      </a:pPr>
                      <a:r>
                        <a:rPr b="1" lang="en" sz="900">
                          <a:solidFill>
                            <a:srgbClr val="E95C3D"/>
                          </a:solidFill>
                          <a:latin typeface="Inter"/>
                          <a:ea typeface="Inter"/>
                          <a:cs typeface="Inter"/>
                          <a:sym typeface="Inter"/>
                        </a:rPr>
                        <a:t>Powers not given to feds = states</a:t>
                      </a:r>
                      <a:endParaRPr b="1" sz="900">
                        <a:solidFill>
                          <a:srgbClr val="E95C3D"/>
                        </a:solidFill>
                        <a:latin typeface="Inter"/>
                        <a:ea typeface="Inter"/>
                        <a:cs typeface="Inter"/>
                        <a:sym typeface="Inter"/>
                      </a:endParaRPr>
                    </a:p>
                    <a:p>
                      <a:pPr indent="0" lvl="0" marL="0" rtl="0" algn="ctr">
                        <a:spcBef>
                          <a:spcPts val="0"/>
                        </a:spcBef>
                        <a:spcAft>
                          <a:spcPts val="0"/>
                        </a:spcAft>
                        <a:buNone/>
                      </a:pPr>
                      <a:r>
                        <a:t/>
                      </a:r>
                      <a:endParaRPr b="1" sz="900">
                        <a:solidFill>
                          <a:srgbClr val="E95C3D"/>
                        </a:solidFill>
                        <a:latin typeface="Inter"/>
                        <a:ea typeface="Inter"/>
                        <a:cs typeface="Inter"/>
                        <a:sym typeface="Inter"/>
                      </a:endParaRPr>
                    </a:p>
                  </a:txBody>
                  <a:tcPr marT="91425" marB="91425" marR="91425" marL="91425">
                    <a:lnL cap="flat" cmpd="sng" w="9525">
                      <a:solidFill>
                        <a:schemeClr val="dk1"/>
                      </a:solidFill>
                      <a:prstDash val="solid"/>
                      <a:round/>
                      <a:headEnd len="sm" w="sm" type="none"/>
                      <a:tailEnd len="sm" w="sm" type="none"/>
                    </a:lnL>
                    <a:lnR cap="flat" cmpd="sng" w="9525">
                      <a:solidFill>
                        <a:schemeClr val="dk1"/>
                      </a:solidFill>
                      <a:prstDash val="solid"/>
                      <a:round/>
                      <a:headEnd len="sm" w="sm" type="none"/>
                      <a:tailEnd len="sm" w="sm" type="none"/>
                    </a:lnR>
                    <a:lnT cap="flat" cmpd="sng" w="9525">
                      <a:solidFill>
                        <a:schemeClr val="dk1"/>
                      </a:solidFill>
                      <a:prstDash val="solid"/>
                      <a:round/>
                      <a:headEnd len="sm" w="sm" type="none"/>
                      <a:tailEnd len="sm" w="sm" type="none"/>
                    </a:lnT>
                    <a:lnB cap="flat" cmpd="sng" w="9525">
                      <a:solidFill>
                        <a:schemeClr val="dk1"/>
                      </a:solidFill>
                      <a:prstDash val="solid"/>
                      <a:round/>
                      <a:headEnd len="sm" w="sm" type="none"/>
                      <a:tailEnd len="sm" w="sm" type="none"/>
                    </a:lnB>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75" name="Shape 175"/>
        <p:cNvGrpSpPr/>
        <p:nvPr/>
      </p:nvGrpSpPr>
      <p:grpSpPr>
        <a:xfrm>
          <a:off x="0" y="0"/>
          <a:ext cx="0" cy="0"/>
          <a:chOff x="0" y="0"/>
          <a:chExt cx="0" cy="0"/>
        </a:xfrm>
      </p:grpSpPr>
      <p:sp>
        <p:nvSpPr>
          <p:cNvPr id="176" name="Google Shape;176;p32"/>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National Archives Webquest (Exemplar)</a:t>
            </a:r>
            <a:endParaRPr sz="1900">
              <a:solidFill>
                <a:schemeClr val="dk1"/>
              </a:solidFill>
              <a:latin typeface="Halant"/>
              <a:ea typeface="Halant"/>
              <a:cs typeface="Halant"/>
              <a:sym typeface="Halant"/>
            </a:endParaRPr>
          </a:p>
        </p:txBody>
      </p:sp>
      <p:pic>
        <p:nvPicPr>
          <p:cNvPr id="177" name="Google Shape;177;p32"/>
          <p:cNvPicPr preferRelativeResize="0"/>
          <p:nvPr/>
        </p:nvPicPr>
        <p:blipFill>
          <a:blip r:embed="rId3">
            <a:alphaModFix/>
          </a:blip>
          <a:stretch>
            <a:fillRect/>
          </a:stretch>
        </p:blipFill>
        <p:spPr>
          <a:xfrm>
            <a:off x="381544" y="9348271"/>
            <a:ext cx="431174" cy="431174"/>
          </a:xfrm>
          <a:prstGeom prst="rect">
            <a:avLst/>
          </a:prstGeom>
          <a:noFill/>
          <a:ln>
            <a:noFill/>
          </a:ln>
        </p:spPr>
      </p:pic>
      <p:sp>
        <p:nvSpPr>
          <p:cNvPr id="178" name="Google Shape;178;p32"/>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79" name="Google Shape;179;p32"/>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80" name="Google Shape;180;p32"/>
          <p:cNvPicPr preferRelativeResize="0"/>
          <p:nvPr/>
        </p:nvPicPr>
        <p:blipFill>
          <a:blip r:embed="rId4">
            <a:alphaModFix/>
          </a:blip>
          <a:stretch>
            <a:fillRect/>
          </a:stretch>
        </p:blipFill>
        <p:spPr>
          <a:xfrm>
            <a:off x="226481" y="76722"/>
            <a:ext cx="816414" cy="338543"/>
          </a:xfrm>
          <a:prstGeom prst="rect">
            <a:avLst/>
          </a:prstGeom>
          <a:noFill/>
          <a:ln>
            <a:noFill/>
          </a:ln>
        </p:spPr>
      </p:pic>
      <p:sp>
        <p:nvSpPr>
          <p:cNvPr id="181" name="Google Shape;181;p32"/>
          <p:cNvSpPr txBox="1"/>
          <p:nvPr/>
        </p:nvSpPr>
        <p:spPr>
          <a:xfrm>
            <a:off x="594300" y="807697"/>
            <a:ext cx="6583800" cy="738900"/>
          </a:xfrm>
          <a:prstGeom prst="rect">
            <a:avLst/>
          </a:prstGeom>
          <a:noFill/>
          <a:ln>
            <a:noFill/>
          </a:ln>
        </p:spPr>
        <p:txBody>
          <a:bodyPr anchorCtr="0" anchor="t" bIns="91425" lIns="91425" spcFirstLastPara="1" rIns="91425" wrap="square" tIns="91425">
            <a:spAutoFit/>
          </a:bodyPr>
          <a:lstStyle/>
          <a:p>
            <a:pPr indent="0" lvl="0" marL="0" rtl="0" algn="l">
              <a:lnSpc>
                <a:spcPct val="100000"/>
              </a:lnSpc>
              <a:spcBef>
                <a:spcPts val="0"/>
              </a:spcBef>
              <a:spcAft>
                <a:spcPts val="0"/>
              </a:spcAft>
              <a:buNone/>
            </a:pPr>
            <a:r>
              <a:rPr b="1" lang="en" sz="1200">
                <a:solidFill>
                  <a:schemeClr val="dk1"/>
                </a:solidFill>
                <a:latin typeface="Halant"/>
                <a:ea typeface="Halant"/>
                <a:cs typeface="Halant"/>
                <a:sym typeface="Halant"/>
              </a:rPr>
              <a:t>Instructions: </a:t>
            </a:r>
            <a:r>
              <a:rPr lang="en" sz="1200">
                <a:solidFill>
                  <a:schemeClr val="dk1"/>
                </a:solidFill>
                <a:latin typeface="Halant"/>
                <a:ea typeface="Halant"/>
                <a:cs typeface="Halant"/>
                <a:sym typeface="Halant"/>
              </a:rPr>
              <a:t>Explore the compromises made between the Federalists and Anti-Federalists by completing a webquest of the National Archives. Use the links provided to answer the webquest questions.</a:t>
            </a:r>
            <a:endParaRPr sz="1200">
              <a:solidFill>
                <a:schemeClr val="dk1"/>
              </a:solidFill>
              <a:latin typeface="Inter"/>
              <a:ea typeface="Inter"/>
              <a:cs typeface="Inter"/>
              <a:sym typeface="Inter"/>
            </a:endParaRPr>
          </a:p>
        </p:txBody>
      </p:sp>
      <p:sp>
        <p:nvSpPr>
          <p:cNvPr id="182" name="Google Shape;182;p32"/>
          <p:cNvSpPr txBox="1"/>
          <p:nvPr/>
        </p:nvSpPr>
        <p:spPr>
          <a:xfrm>
            <a:off x="594300" y="1534900"/>
            <a:ext cx="6583800" cy="7432200"/>
          </a:xfrm>
          <a:prstGeom prst="rect">
            <a:avLst/>
          </a:prstGeom>
          <a:noFill/>
          <a:ln>
            <a:noFill/>
          </a:ln>
        </p:spPr>
        <p:txBody>
          <a:bodyPr anchorCtr="0" anchor="t" bIns="91425" lIns="91425" spcFirstLastPara="1" rIns="91425" wrap="square" tIns="91425">
            <a:noAutofit/>
          </a:bodyPr>
          <a:lstStyle/>
          <a:p>
            <a:pPr indent="-298450" lvl="0" marL="457200" rtl="0" algn="l">
              <a:lnSpc>
                <a:spcPct val="100000"/>
              </a:lnSpc>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Using </a:t>
            </a:r>
            <a:r>
              <a:rPr lang="en" sz="1100" u="sng">
                <a:solidFill>
                  <a:schemeClr val="hlink"/>
                </a:solidFill>
                <a:latin typeface="Inter"/>
                <a:ea typeface="Inter"/>
                <a:cs typeface="Inter"/>
                <a:sym typeface="Inter"/>
                <a:hlinkClick r:id="rId5"/>
              </a:rPr>
              <a:t>“The Bill of Rights: How was it Made?”</a:t>
            </a:r>
            <a:r>
              <a:rPr lang="en" sz="1100">
                <a:solidFill>
                  <a:schemeClr val="dk1"/>
                </a:solidFill>
                <a:latin typeface="Inter"/>
                <a:ea typeface="Inter"/>
                <a:cs typeface="Inter"/>
                <a:sym typeface="Inter"/>
              </a:rPr>
              <a:t> article, answer the following questions:</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many parchment copies of the Bill of Rights were made? Why?</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14 copies—probably one for each state and a file copy for the federal records.</a:t>
            </a:r>
            <a:endParaRPr b="1" sz="1100">
              <a:solidFill>
                <a:srgbClr val="E95C3D"/>
              </a:solidFill>
              <a:latin typeface="Inter"/>
              <a:ea typeface="Inter"/>
              <a:cs typeface="Inter"/>
              <a:sym typeface="Inter"/>
            </a:endParaRPr>
          </a:p>
          <a:p>
            <a:pPr indent="0" lvl="0" marL="4572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How did Delaware treat its copy of the Bill of Rights differently than most states?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Delaware added its ratification and state seal directly on the parchment copy.</a:t>
            </a:r>
            <a:br>
              <a:rPr lang="en" sz="1100">
                <a:solidFill>
                  <a:schemeClr val="dk1"/>
                </a:solidFill>
                <a:latin typeface="Inter"/>
                <a:ea typeface="Inter"/>
                <a:cs typeface="Inter"/>
                <a:sym typeface="Inter"/>
              </a:rPr>
            </a:br>
            <a:endParaRPr i="1" sz="1100">
              <a:solidFill>
                <a:schemeClr val="dk1"/>
              </a:solidFill>
              <a:latin typeface="Inter"/>
              <a:ea typeface="Inter"/>
              <a:cs typeface="Inter"/>
              <a:sym typeface="Inter"/>
            </a:endParaRPr>
          </a:p>
          <a:p>
            <a:pPr indent="-298450" lvl="0" marL="457200" rtl="0" algn="l">
              <a:lnSpc>
                <a:spcPct val="100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Why might some states have wanted to keep their parchment copy separate from their ratification documents? What might that say about how they viewed the Bill of Rights?</a:t>
            </a:r>
            <a:endParaRPr sz="11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100">
                <a:solidFill>
                  <a:srgbClr val="E95C3D"/>
                </a:solidFill>
                <a:latin typeface="Inter"/>
                <a:ea typeface="Inter"/>
                <a:cs typeface="Inter"/>
                <a:sym typeface="Inter"/>
              </a:rPr>
              <a:t>They might have wanted to preserve the original copy, showing respect or formality toward it as a national document.</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00000"/>
              </a:lnSpc>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Read the official transcript of the </a:t>
            </a:r>
            <a:r>
              <a:rPr lang="en" sz="1100" u="sng">
                <a:solidFill>
                  <a:schemeClr val="hlink"/>
                </a:solidFill>
                <a:latin typeface="Inter"/>
                <a:ea typeface="Inter"/>
                <a:cs typeface="Inter"/>
                <a:sym typeface="Inter"/>
                <a:hlinkClick r:id="rId6"/>
              </a:rPr>
              <a:t>Bill of Rights</a:t>
            </a:r>
            <a:r>
              <a:rPr lang="en" sz="1100">
                <a:solidFill>
                  <a:schemeClr val="dk1"/>
                </a:solidFill>
                <a:latin typeface="Inter"/>
                <a:ea typeface="Inter"/>
                <a:cs typeface="Inter"/>
                <a:sym typeface="Inter"/>
              </a:rPr>
              <a:t>. Select two amendments you consider most important to American society. Why?</a:t>
            </a:r>
            <a:endParaRPr sz="1100">
              <a:solidFill>
                <a:schemeClr val="dk1"/>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The first amendment because it allows citizens to live, speak, protest, and worship freely. Also, the seventh amendment because it entitles everyone to a trial by jury rather than an unfair sentencing.</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spcBef>
                <a:spcPts val="0"/>
              </a:spcBef>
              <a:spcAft>
                <a:spcPts val="0"/>
              </a:spcAft>
              <a:buSzPts val="1100"/>
              <a:buFont typeface="Inter"/>
              <a:buAutoNum type="arabicPeriod" startAt="4"/>
            </a:pPr>
            <a:r>
              <a:rPr lang="en" sz="1100">
                <a:solidFill>
                  <a:schemeClr val="dk1"/>
                </a:solidFill>
                <a:latin typeface="Inter"/>
                <a:ea typeface="Inter"/>
                <a:cs typeface="Inter"/>
                <a:sym typeface="Inter"/>
              </a:rPr>
              <a:t>Read the </a:t>
            </a:r>
            <a:r>
              <a:rPr lang="en" sz="1100" u="sng">
                <a:solidFill>
                  <a:schemeClr val="hlink"/>
                </a:solidFill>
                <a:latin typeface="Inter"/>
                <a:ea typeface="Inter"/>
                <a:cs typeface="Inter"/>
                <a:sym typeface="Inter"/>
                <a:hlinkClick r:id="rId7"/>
              </a:rPr>
              <a:t>Memorandum from Thomas Jefferson from August 29, 1790</a:t>
            </a:r>
            <a:r>
              <a:rPr lang="en" sz="1100">
                <a:solidFill>
                  <a:schemeClr val="dk1"/>
                </a:solidFill>
                <a:latin typeface="Inter"/>
                <a:ea typeface="Inter"/>
                <a:cs typeface="Inter"/>
                <a:sym typeface="Inter"/>
              </a:rPr>
              <a:t> and the National Archives’ notes below the memorandum. Answer the following questions:</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What size was the new federal district supposed to be?</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000">
                <a:solidFill>
                  <a:srgbClr val="E95C3D"/>
                </a:solidFill>
                <a:latin typeface="Inter"/>
                <a:ea typeface="Inter"/>
                <a:cs typeface="Inter"/>
                <a:sym typeface="Inter"/>
              </a:rPr>
              <a:t>A territory not exceeding 10 miles square, or about 100 square miles.</a:t>
            </a:r>
            <a:endParaRPr b="1" sz="1000">
              <a:solidFill>
                <a:srgbClr val="E95C3D"/>
              </a:solidFill>
              <a:latin typeface="Inter"/>
              <a:ea typeface="Inter"/>
              <a:cs typeface="Inter"/>
              <a:sym typeface="Inter"/>
            </a:endParaRPr>
          </a:p>
          <a:p>
            <a:pPr indent="0" lvl="0" marL="0" rtl="0" algn="l">
              <a:lnSpc>
                <a:spcPct val="115000"/>
              </a:lnSpc>
              <a:spcBef>
                <a:spcPts val="0"/>
              </a:spcBef>
              <a:spcAft>
                <a:spcPts val="0"/>
              </a:spcAft>
              <a:buNone/>
            </a:pPr>
            <a:r>
              <a:t/>
            </a:r>
            <a:endParaRPr i="1"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Who was responsible for managing the development of the capital city, and what were their roles?</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000">
                <a:solidFill>
                  <a:srgbClr val="E95C3D"/>
                </a:solidFill>
                <a:latin typeface="Inter"/>
                <a:ea typeface="Inter"/>
                <a:cs typeface="Inter"/>
                <a:sym typeface="Inter"/>
              </a:rPr>
              <a:t>Three commissioners were appointed to purchase or accept land and oversee construction of public buildings and layout of the city under the President’s direction.</a:t>
            </a:r>
            <a:endParaRPr b="1" sz="1000">
              <a:solidFill>
                <a:srgbClr val="E95C3D"/>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What public spaces and buildings did Jefferson suggest should be included in the city plan?</a:t>
            </a:r>
            <a:endParaRPr sz="1100">
              <a:solidFill>
                <a:schemeClr val="dk1"/>
              </a:solidFill>
              <a:latin typeface="Inter"/>
              <a:ea typeface="Inter"/>
              <a:cs typeface="Inter"/>
              <a:sym typeface="Inter"/>
            </a:endParaRPr>
          </a:p>
          <a:p>
            <a:pPr indent="0" lvl="0" marL="0" rtl="0" algn="l">
              <a:spcBef>
                <a:spcPts val="0"/>
              </a:spcBef>
              <a:spcAft>
                <a:spcPts val="0"/>
              </a:spcAft>
              <a:buNone/>
            </a:pPr>
            <a:r>
              <a:rPr b="1" lang="en" sz="1000">
                <a:solidFill>
                  <a:srgbClr val="E95C3D"/>
                </a:solidFill>
                <a:latin typeface="Inter"/>
                <a:ea typeface="Inter"/>
                <a:cs typeface="Inter"/>
                <a:sym typeface="Inter"/>
              </a:rPr>
              <a:t>President’s house and gardens, the Capitol and offices, market house, hospital, public walks, and a townhouse.</a:t>
            </a:r>
            <a:endParaRPr b="1" sz="1000">
              <a:solidFill>
                <a:srgbClr val="E95C3D"/>
              </a:solidFill>
              <a:latin typeface="Inter"/>
              <a:ea typeface="Inter"/>
              <a:cs typeface="Inter"/>
              <a:sym typeface="Inter"/>
            </a:endParaRPr>
          </a:p>
          <a:p>
            <a:pPr indent="0" lvl="0" marL="0" rtl="0" algn="l">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Char char="●"/>
            </a:pPr>
            <a:r>
              <a:rPr lang="en" sz="1100">
                <a:solidFill>
                  <a:schemeClr val="dk1"/>
                </a:solidFill>
                <a:latin typeface="Inter"/>
                <a:ea typeface="Inter"/>
                <a:cs typeface="Inter"/>
                <a:sym typeface="Inter"/>
              </a:rPr>
              <a:t>According to the background notes, why was it important to act quickly after passing the Residence Act?</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000">
                <a:solidFill>
                  <a:srgbClr val="E95C3D"/>
                </a:solidFill>
                <a:latin typeface="Inter"/>
                <a:ea typeface="Inter"/>
                <a:cs typeface="Inter"/>
                <a:sym typeface="Inter"/>
              </a:rPr>
              <a:t>The compromise that created the act was fragile, and people feared the capital might stay in Philadelphia if work didn’t begin quickly.</a:t>
            </a:r>
            <a:endParaRPr b="1" sz="1000">
              <a:solidFill>
                <a:srgbClr val="E95C3D"/>
              </a:solidFill>
              <a:latin typeface="Inter"/>
              <a:ea typeface="Inter"/>
              <a:cs typeface="Inter"/>
              <a:sym typeface="Inter"/>
            </a:endParaRPr>
          </a:p>
          <a:p>
            <a:pPr indent="0" lvl="0" marL="0" rtl="0" algn="l">
              <a:lnSpc>
                <a:spcPct val="115000"/>
              </a:lnSpc>
              <a:spcBef>
                <a:spcPts val="0"/>
              </a:spcBef>
              <a:spcAft>
                <a:spcPts val="0"/>
              </a:spcAft>
              <a:buNone/>
            </a:pPr>
            <a:r>
              <a:t/>
            </a:r>
            <a:endParaRPr b="1" sz="1100">
              <a:solidFill>
                <a:srgbClr val="E95C3D"/>
              </a:solidFill>
              <a:latin typeface="Inter"/>
              <a:ea typeface="Inter"/>
              <a:cs typeface="Inter"/>
              <a:sym typeface="Inter"/>
            </a:endParaRPr>
          </a:p>
          <a:p>
            <a:pPr indent="-298450" lvl="0" marL="457200" rtl="0" algn="l">
              <a:lnSpc>
                <a:spcPct val="115000"/>
              </a:lnSpc>
              <a:spcBef>
                <a:spcPts val="0"/>
              </a:spcBef>
              <a:spcAft>
                <a:spcPts val="0"/>
              </a:spcAft>
              <a:buClr>
                <a:schemeClr val="dk1"/>
              </a:buClr>
              <a:buSzPts val="1100"/>
              <a:buChar char="●"/>
            </a:pPr>
            <a:r>
              <a:rPr lang="en" sz="1100">
                <a:solidFill>
                  <a:schemeClr val="dk1"/>
                </a:solidFill>
                <a:latin typeface="Inter"/>
                <a:ea typeface="Inter"/>
                <a:cs typeface="Inter"/>
                <a:sym typeface="Inter"/>
              </a:rPr>
              <a:t>What does this document show about the challenges of building a new capital city from scratch?</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b="1" lang="en" sz="1000">
                <a:solidFill>
                  <a:srgbClr val="E95C3D"/>
                </a:solidFill>
                <a:latin typeface="Inter"/>
                <a:ea typeface="Inter"/>
                <a:cs typeface="Inter"/>
                <a:sym typeface="Inter"/>
              </a:rPr>
              <a:t>Open-ended; possible answers: It shows they had to plan everything carefully—land, buildings, streets, and public support—and that politics and timing played a big role.</a:t>
            </a:r>
            <a:endParaRPr b="1" sz="1000">
              <a:solidFill>
                <a:srgbClr val="E95C3D"/>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